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Helvetica Neue Light"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01CCCF-1E3C-469B-AEA4-7FE97356705C}">
  <a:tblStyle styleId="{0801CCCF-1E3C-469B-AEA4-7FE97356705C}"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79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ed99c7d6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ed99c7d6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ed99c7d6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ed99c7d6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ed99c7d6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ed99c7d6a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ed99c7d6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ed99c7d6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ed99c7d6a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ed99c7d6a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ee883434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ee883434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f0bf806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f0bf806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6e2bc1d3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6e2bc1d3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6e2bc1d37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6e2bc1d37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e2bc1d37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e2bc1d37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e2bc1d37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e2bc1d37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e2d46871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e2d46871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6e2d46871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6e2d46871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e2d46871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e2d46871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e2d46871f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6e2d46871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gif"/><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jpg"/><Relationship Id="rId13" Type="http://schemas.openxmlformats.org/officeDocument/2006/relationships/image" Target="../media/image20.jpg"/><Relationship Id="rId3" Type="http://schemas.openxmlformats.org/officeDocument/2006/relationships/image" Target="../media/image10.png"/><Relationship Id="rId7" Type="http://schemas.openxmlformats.org/officeDocument/2006/relationships/image" Target="../media/image14.jpg"/><Relationship Id="rId12"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jpg"/><Relationship Id="rId11" Type="http://schemas.openxmlformats.org/officeDocument/2006/relationships/image" Target="../media/image18.jpg"/><Relationship Id="rId5" Type="http://schemas.openxmlformats.org/officeDocument/2006/relationships/image" Target="../media/image12.png"/><Relationship Id="rId10" Type="http://schemas.openxmlformats.org/officeDocument/2006/relationships/image" Target="../media/image17.jpg"/><Relationship Id="rId4" Type="http://schemas.openxmlformats.org/officeDocument/2006/relationships/image" Target="../media/image11.jpg"/><Relationship Id="rId9"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54008" y="16964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Diseño e impresión 3D FDM</a:t>
            </a:r>
            <a:endParaRPr/>
          </a:p>
        </p:txBody>
      </p:sp>
      <p:sp>
        <p:nvSpPr>
          <p:cNvPr id="55" name="Google Shape;55;p13"/>
          <p:cNvSpPr txBox="1">
            <a:spLocks noGrp="1"/>
          </p:cNvSpPr>
          <p:nvPr>
            <p:ph type="subTitle" idx="1"/>
          </p:nvPr>
        </p:nvSpPr>
        <p:spPr>
          <a:xfrm>
            <a:off x="254000" y="38725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3Dlux Capacitaciones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10</a:t>
            </a:fld>
            <a:endParaRPr/>
          </a:p>
        </p:txBody>
      </p:sp>
      <p:sp>
        <p:nvSpPr>
          <p:cNvPr id="174" name="Google Shape;174;p22"/>
          <p:cNvSpPr txBox="1"/>
          <p:nvPr/>
        </p:nvSpPr>
        <p:spPr>
          <a:xfrm>
            <a:off x="388050" y="149150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Estructural </a:t>
            </a:r>
            <a:endParaRPr sz="900" b="1"/>
          </a:p>
        </p:txBody>
      </p:sp>
      <p:pic>
        <p:nvPicPr>
          <p:cNvPr id="175" name="Google Shape;175;p22"/>
          <p:cNvPicPr preferRelativeResize="0"/>
          <p:nvPr/>
        </p:nvPicPr>
        <p:blipFill>
          <a:blip r:embed="rId3">
            <a:alphaModFix/>
          </a:blip>
          <a:stretch>
            <a:fillRect/>
          </a:stretch>
        </p:blipFill>
        <p:spPr>
          <a:xfrm>
            <a:off x="120550" y="2458125"/>
            <a:ext cx="1571196" cy="1370150"/>
          </a:xfrm>
          <a:prstGeom prst="rect">
            <a:avLst/>
          </a:prstGeom>
          <a:noFill/>
          <a:ln>
            <a:noFill/>
          </a:ln>
        </p:spPr>
      </p:pic>
      <p:sp>
        <p:nvSpPr>
          <p:cNvPr id="176" name="Google Shape;176;p22"/>
          <p:cNvSpPr txBox="1"/>
          <p:nvPr/>
        </p:nvSpPr>
        <p:spPr>
          <a:xfrm>
            <a:off x="2313750" y="2143500"/>
            <a:ext cx="61587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a:solidFill>
                  <a:schemeClr val="dk1"/>
                </a:solidFill>
              </a:rPr>
              <a:t>Corresponde a la bancada de la impresora. En ella se alojan barras lisas y roscadas, motores, soportes, y otros componentes. Esta estructura puede estar hecha de acero, perfiles de aluminio o plástico impreso; asimismo, algunas aplicaciones de bancada están diseñadas en madera con corte láser, acrílico, entre otros. </a:t>
            </a:r>
            <a:endParaRPr sz="1100">
              <a:solidFill>
                <a:schemeClr val="dk1"/>
              </a:solidFill>
            </a:endParaRPr>
          </a:p>
          <a:p>
            <a:pPr marL="0" lvl="0" indent="0" algn="just" rtl="0">
              <a:lnSpc>
                <a:spcPct val="115000"/>
              </a:lnSpc>
              <a:spcBef>
                <a:spcPts val="0"/>
              </a:spcBef>
              <a:spcAft>
                <a:spcPts val="0"/>
              </a:spcAft>
              <a:buNone/>
            </a:pPr>
            <a:endParaRPr sz="1100">
              <a:solidFill>
                <a:schemeClr val="dk1"/>
              </a:solidFill>
            </a:endParaRPr>
          </a:p>
          <a:p>
            <a:pPr marL="0" lvl="0" indent="0" algn="just" rtl="0">
              <a:lnSpc>
                <a:spcPct val="115000"/>
              </a:lnSpc>
              <a:spcBef>
                <a:spcPts val="0"/>
              </a:spcBef>
              <a:spcAft>
                <a:spcPts val="0"/>
              </a:spcAft>
              <a:buNone/>
            </a:pPr>
            <a:r>
              <a:rPr lang="es" sz="1100">
                <a:solidFill>
                  <a:schemeClr val="dk1"/>
                </a:solidFill>
              </a:rPr>
              <a:t>La importancia de la bancada es preponderante, puesto que la rigidez de ésta puede estar directamente relacionada con la terminación superficial de las piezas, así también el buen uso de otros componentes. </a:t>
            </a:r>
            <a:endParaRPr sz="1100">
              <a:solidFill>
                <a:schemeClr val="dk1"/>
              </a:solidFill>
            </a:endParaRPr>
          </a:p>
          <a:p>
            <a:pPr marL="0" lvl="0" indent="0" algn="just" rtl="0">
              <a:lnSpc>
                <a:spcPct val="115000"/>
              </a:lnSpc>
              <a:spcBef>
                <a:spcPts val="0"/>
              </a:spcBef>
              <a:spcAft>
                <a:spcPts val="0"/>
              </a:spcAft>
              <a:buNone/>
            </a:pPr>
            <a:endParaRPr sz="1100">
              <a:solidFill>
                <a:schemeClr val="dk1"/>
              </a:solidFill>
            </a:endParaRPr>
          </a:p>
        </p:txBody>
      </p:sp>
      <p:sp>
        <p:nvSpPr>
          <p:cNvPr id="8" name="Google Shape;132;p20">
            <a:extLst>
              <a:ext uri="{FF2B5EF4-FFF2-40B4-BE49-F238E27FC236}">
                <a16:creationId xmlns:a16="http://schemas.microsoft.com/office/drawing/2014/main" id="{4C9E5891-02EC-4801-8304-73BFAEEAC9F3}"/>
              </a:ext>
            </a:extLst>
          </p:cNvPr>
          <p:cNvSpPr txBox="1">
            <a:spLocks noGrp="1"/>
          </p:cNvSpPr>
          <p:nvPr>
            <p:ph type="title"/>
          </p:nvPr>
        </p:nvSpPr>
        <p:spPr>
          <a:xfrm>
            <a:off x="311150" y="444500"/>
            <a:ext cx="8521700" cy="573088"/>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11</a:t>
            </a:fld>
            <a:endParaRPr/>
          </a:p>
        </p:txBody>
      </p:sp>
      <p:sp>
        <p:nvSpPr>
          <p:cNvPr id="183" name="Google Shape;18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chemeClr val="tx1"/>
                </a:solidFill>
              </a:rPr>
              <a:t>Impresión 3D: Resumen General </a:t>
            </a:r>
            <a:endParaRPr dirty="0">
              <a:solidFill>
                <a:srgbClr val="FFFFFF"/>
              </a:solidFill>
            </a:endParaRPr>
          </a:p>
        </p:txBody>
      </p:sp>
      <p:sp>
        <p:nvSpPr>
          <p:cNvPr id="184" name="Google Shape;184;p23"/>
          <p:cNvSpPr txBox="1"/>
          <p:nvPr/>
        </p:nvSpPr>
        <p:spPr>
          <a:xfrm>
            <a:off x="388050" y="149150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Mecánica </a:t>
            </a:r>
            <a:endParaRPr sz="900" b="1"/>
          </a:p>
        </p:txBody>
      </p:sp>
      <p:pic>
        <p:nvPicPr>
          <p:cNvPr id="185" name="Google Shape;185;p23"/>
          <p:cNvPicPr preferRelativeResize="0"/>
          <p:nvPr/>
        </p:nvPicPr>
        <p:blipFill>
          <a:blip r:embed="rId3">
            <a:alphaModFix/>
          </a:blip>
          <a:stretch>
            <a:fillRect/>
          </a:stretch>
        </p:blipFill>
        <p:spPr>
          <a:xfrm>
            <a:off x="5358009" y="3048445"/>
            <a:ext cx="503285" cy="517018"/>
          </a:xfrm>
          <a:prstGeom prst="rect">
            <a:avLst/>
          </a:prstGeom>
          <a:noFill/>
          <a:ln>
            <a:noFill/>
          </a:ln>
        </p:spPr>
      </p:pic>
      <p:pic>
        <p:nvPicPr>
          <p:cNvPr id="186" name="Google Shape;186;p23"/>
          <p:cNvPicPr preferRelativeResize="0"/>
          <p:nvPr/>
        </p:nvPicPr>
        <p:blipFill>
          <a:blip r:embed="rId4">
            <a:alphaModFix/>
          </a:blip>
          <a:stretch>
            <a:fillRect/>
          </a:stretch>
        </p:blipFill>
        <p:spPr>
          <a:xfrm>
            <a:off x="1942061" y="2680750"/>
            <a:ext cx="879968" cy="1033124"/>
          </a:xfrm>
          <a:prstGeom prst="rect">
            <a:avLst/>
          </a:prstGeom>
          <a:noFill/>
          <a:ln>
            <a:noFill/>
          </a:ln>
        </p:spPr>
      </p:pic>
      <p:pic>
        <p:nvPicPr>
          <p:cNvPr id="187" name="Google Shape;187;p23"/>
          <p:cNvPicPr preferRelativeResize="0"/>
          <p:nvPr/>
        </p:nvPicPr>
        <p:blipFill>
          <a:blip r:embed="rId5">
            <a:alphaModFix/>
          </a:blip>
          <a:stretch>
            <a:fillRect/>
          </a:stretch>
        </p:blipFill>
        <p:spPr>
          <a:xfrm>
            <a:off x="221356" y="2680750"/>
            <a:ext cx="1005678" cy="1033125"/>
          </a:xfrm>
          <a:prstGeom prst="rect">
            <a:avLst/>
          </a:prstGeom>
          <a:noFill/>
          <a:ln>
            <a:noFill/>
          </a:ln>
        </p:spPr>
      </p:pic>
      <p:pic>
        <p:nvPicPr>
          <p:cNvPr id="188" name="Google Shape;188;p23"/>
          <p:cNvPicPr preferRelativeResize="0"/>
          <p:nvPr/>
        </p:nvPicPr>
        <p:blipFill>
          <a:blip r:embed="rId6">
            <a:alphaModFix/>
          </a:blip>
          <a:stretch>
            <a:fillRect/>
          </a:stretch>
        </p:blipFill>
        <p:spPr>
          <a:xfrm>
            <a:off x="3537056" y="2790400"/>
            <a:ext cx="1005678" cy="1033126"/>
          </a:xfrm>
          <a:prstGeom prst="rect">
            <a:avLst/>
          </a:prstGeom>
          <a:noFill/>
          <a:ln>
            <a:noFill/>
          </a:ln>
        </p:spPr>
      </p:pic>
      <p:pic>
        <p:nvPicPr>
          <p:cNvPr id="189" name="Google Shape;189;p23"/>
          <p:cNvPicPr preferRelativeResize="0"/>
          <p:nvPr/>
        </p:nvPicPr>
        <p:blipFill>
          <a:blip r:embed="rId7">
            <a:alphaModFix/>
          </a:blip>
          <a:stretch>
            <a:fillRect/>
          </a:stretch>
        </p:blipFill>
        <p:spPr>
          <a:xfrm>
            <a:off x="7203969" y="2790388"/>
            <a:ext cx="1005678" cy="1033126"/>
          </a:xfrm>
          <a:prstGeom prst="rect">
            <a:avLst/>
          </a:prstGeom>
          <a:noFill/>
          <a:ln>
            <a:noFill/>
          </a:ln>
        </p:spPr>
      </p:pic>
      <p:sp>
        <p:nvSpPr>
          <p:cNvPr id="190" name="Google Shape;190;p23"/>
          <p:cNvSpPr txBox="1"/>
          <p:nvPr/>
        </p:nvSpPr>
        <p:spPr>
          <a:xfrm>
            <a:off x="0" y="2056825"/>
            <a:ext cx="8913300" cy="30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a:solidFill>
                  <a:schemeClr val="dk1"/>
                </a:solidFill>
              </a:rPr>
              <a:t>Se refiere a todos los componentes que aplican o se ven sometidos a fuerzas. Aquí se pueden enumerar rodamientos radiales y lineales, correas y poleas, barras lisas y roscadas, acoples, entre otros. A continuación, se explican los elementos mecánicos que requieren mayor análisis y que serán los que en definitiva generarán el movimiento de la impresora. </a:t>
            </a:r>
            <a:endParaRPr/>
          </a:p>
        </p:txBody>
      </p:sp>
      <p:sp>
        <p:nvSpPr>
          <p:cNvPr id="191" name="Google Shape;191;p23"/>
          <p:cNvSpPr txBox="1"/>
          <p:nvPr/>
        </p:nvSpPr>
        <p:spPr>
          <a:xfrm>
            <a:off x="206088" y="39803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Motor Paso a Paso</a:t>
            </a:r>
            <a:endParaRPr sz="900" b="1"/>
          </a:p>
        </p:txBody>
      </p:sp>
      <p:sp>
        <p:nvSpPr>
          <p:cNvPr id="192" name="Google Shape;192;p23"/>
          <p:cNvSpPr txBox="1"/>
          <p:nvPr/>
        </p:nvSpPr>
        <p:spPr>
          <a:xfrm>
            <a:off x="1863938" y="40606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Correa dentada</a:t>
            </a:r>
            <a:endParaRPr sz="900" b="1"/>
          </a:p>
        </p:txBody>
      </p:sp>
      <p:sp>
        <p:nvSpPr>
          <p:cNvPr id="193" name="Google Shape;193;p23"/>
          <p:cNvSpPr txBox="1"/>
          <p:nvPr/>
        </p:nvSpPr>
        <p:spPr>
          <a:xfrm>
            <a:off x="3521800" y="40606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Polea Dentada </a:t>
            </a:r>
            <a:endParaRPr sz="900" b="1"/>
          </a:p>
        </p:txBody>
      </p:sp>
      <p:sp>
        <p:nvSpPr>
          <p:cNvPr id="194" name="Google Shape;194;p23"/>
          <p:cNvSpPr txBox="1"/>
          <p:nvPr/>
        </p:nvSpPr>
        <p:spPr>
          <a:xfrm>
            <a:off x="5091550" y="4060650"/>
            <a:ext cx="11535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Acople de barra</a:t>
            </a:r>
            <a:endParaRPr sz="900" b="1"/>
          </a:p>
        </p:txBody>
      </p:sp>
      <p:sp>
        <p:nvSpPr>
          <p:cNvPr id="195" name="Google Shape;195;p23"/>
          <p:cNvSpPr txBox="1"/>
          <p:nvPr/>
        </p:nvSpPr>
        <p:spPr>
          <a:xfrm>
            <a:off x="7279700" y="4060650"/>
            <a:ext cx="11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Conjunto barra roscada soporte</a:t>
            </a:r>
            <a:endParaRPr sz="9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12</a:t>
            </a:fld>
            <a:endParaRPr/>
          </a:p>
        </p:txBody>
      </p:sp>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dirty="0">
              <a:solidFill>
                <a:srgbClr val="FFFFFF"/>
              </a:solidFill>
            </a:endParaRPr>
          </a:p>
        </p:txBody>
      </p:sp>
      <p:sp>
        <p:nvSpPr>
          <p:cNvPr id="203" name="Google Shape;203;p24"/>
          <p:cNvSpPr txBox="1"/>
          <p:nvPr/>
        </p:nvSpPr>
        <p:spPr>
          <a:xfrm>
            <a:off x="388050" y="149150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Térmica</a:t>
            </a:r>
            <a:endParaRPr sz="900" b="1"/>
          </a:p>
        </p:txBody>
      </p:sp>
      <p:sp>
        <p:nvSpPr>
          <p:cNvPr id="204" name="Google Shape;204;p24"/>
          <p:cNvSpPr txBox="1"/>
          <p:nvPr/>
        </p:nvSpPr>
        <p:spPr>
          <a:xfrm>
            <a:off x="0" y="2056825"/>
            <a:ext cx="8913300" cy="62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a:solidFill>
                  <a:schemeClr val="dk1"/>
                </a:solidFill>
              </a:rPr>
              <a:t>Son aquellos componentes que aplican o retiran calor para el proceso de extrusión. Se debe recordar que según la impresora, existen dos componentes que requieren para calor el correcto funcionamiento de la máquina: la cama o base y el extrusor.</a:t>
            </a:r>
            <a:endParaRPr sz="1100">
              <a:solidFill>
                <a:schemeClr val="dk1"/>
              </a:solidFill>
            </a:endParaRPr>
          </a:p>
          <a:p>
            <a:pPr marL="0" lvl="0" indent="0" algn="just" rtl="0">
              <a:lnSpc>
                <a:spcPct val="115000"/>
              </a:lnSpc>
              <a:spcBef>
                <a:spcPts val="0"/>
              </a:spcBef>
              <a:spcAft>
                <a:spcPts val="0"/>
              </a:spcAft>
              <a:buNone/>
            </a:pPr>
            <a:endParaRPr sz="1100">
              <a:solidFill>
                <a:schemeClr val="dk1"/>
              </a:solidFill>
            </a:endParaRPr>
          </a:p>
        </p:txBody>
      </p:sp>
      <p:sp>
        <p:nvSpPr>
          <p:cNvPr id="205" name="Google Shape;205;p24"/>
          <p:cNvSpPr txBox="1"/>
          <p:nvPr/>
        </p:nvSpPr>
        <p:spPr>
          <a:xfrm>
            <a:off x="206088" y="39803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Conjunto extrusor</a:t>
            </a:r>
            <a:endParaRPr sz="900" b="1"/>
          </a:p>
        </p:txBody>
      </p:sp>
      <p:sp>
        <p:nvSpPr>
          <p:cNvPr id="206" name="Google Shape;206;p24"/>
          <p:cNvSpPr txBox="1"/>
          <p:nvPr/>
        </p:nvSpPr>
        <p:spPr>
          <a:xfrm>
            <a:off x="3521800" y="40606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Cama Caliente </a:t>
            </a:r>
            <a:endParaRPr sz="900" b="1"/>
          </a:p>
        </p:txBody>
      </p:sp>
      <p:sp>
        <p:nvSpPr>
          <p:cNvPr id="207" name="Google Shape;207;p24"/>
          <p:cNvSpPr txBox="1"/>
          <p:nvPr/>
        </p:nvSpPr>
        <p:spPr>
          <a:xfrm>
            <a:off x="6672100" y="3953825"/>
            <a:ext cx="11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Ventiladores </a:t>
            </a:r>
            <a:endParaRPr sz="900" b="1"/>
          </a:p>
        </p:txBody>
      </p:sp>
      <p:pic>
        <p:nvPicPr>
          <p:cNvPr id="208" name="Google Shape;208;p24"/>
          <p:cNvPicPr preferRelativeResize="0"/>
          <p:nvPr/>
        </p:nvPicPr>
        <p:blipFill>
          <a:blip r:embed="rId3">
            <a:alphaModFix/>
          </a:blip>
          <a:stretch>
            <a:fillRect/>
          </a:stretch>
        </p:blipFill>
        <p:spPr>
          <a:xfrm>
            <a:off x="3147152" y="2765087"/>
            <a:ext cx="1370151" cy="1370151"/>
          </a:xfrm>
          <a:prstGeom prst="rect">
            <a:avLst/>
          </a:prstGeom>
          <a:noFill/>
          <a:ln>
            <a:noFill/>
          </a:ln>
        </p:spPr>
      </p:pic>
      <p:pic>
        <p:nvPicPr>
          <p:cNvPr id="209" name="Google Shape;209;p24"/>
          <p:cNvPicPr preferRelativeResize="0"/>
          <p:nvPr/>
        </p:nvPicPr>
        <p:blipFill>
          <a:blip r:embed="rId4">
            <a:alphaModFix/>
          </a:blip>
          <a:stretch>
            <a:fillRect/>
          </a:stretch>
        </p:blipFill>
        <p:spPr>
          <a:xfrm>
            <a:off x="300735" y="2765074"/>
            <a:ext cx="1210851" cy="1131063"/>
          </a:xfrm>
          <a:prstGeom prst="rect">
            <a:avLst/>
          </a:prstGeom>
          <a:noFill/>
          <a:ln>
            <a:noFill/>
          </a:ln>
        </p:spPr>
      </p:pic>
      <p:pic>
        <p:nvPicPr>
          <p:cNvPr id="210" name="Google Shape;210;p24"/>
          <p:cNvPicPr preferRelativeResize="0"/>
          <p:nvPr/>
        </p:nvPicPr>
        <p:blipFill>
          <a:blip r:embed="rId5">
            <a:alphaModFix/>
          </a:blip>
          <a:stretch>
            <a:fillRect/>
          </a:stretch>
        </p:blipFill>
        <p:spPr>
          <a:xfrm>
            <a:off x="6797138" y="3073595"/>
            <a:ext cx="753124" cy="753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13</a:t>
            </a:fld>
            <a:endParaRPr/>
          </a:p>
        </p:txBody>
      </p:sp>
      <p:sp>
        <p:nvSpPr>
          <p:cNvPr id="217" name="Google Shape;21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dirty="0">
              <a:solidFill>
                <a:srgbClr val="FFFFFF"/>
              </a:solidFill>
            </a:endParaRPr>
          </a:p>
        </p:txBody>
      </p:sp>
      <p:sp>
        <p:nvSpPr>
          <p:cNvPr id="218" name="Google Shape;218;p25"/>
          <p:cNvSpPr txBox="1"/>
          <p:nvPr/>
        </p:nvSpPr>
        <p:spPr>
          <a:xfrm>
            <a:off x="388050" y="149150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Electrónica </a:t>
            </a:r>
            <a:endParaRPr sz="900" b="1"/>
          </a:p>
        </p:txBody>
      </p:sp>
      <p:sp>
        <p:nvSpPr>
          <p:cNvPr id="219" name="Google Shape;219;p25"/>
          <p:cNvSpPr txBox="1"/>
          <p:nvPr/>
        </p:nvSpPr>
        <p:spPr>
          <a:xfrm>
            <a:off x="0" y="2056825"/>
            <a:ext cx="8913300" cy="62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a:solidFill>
                  <a:schemeClr val="dk1"/>
                </a:solidFill>
              </a:rPr>
              <a:t>La electrónica de una impresora, es decir, aquellos componentes electrónicos y circuitos que controlan y envían las señales eléctricas para cada cada componente mecánico y térmico, se enumeran y describen a continuación:</a:t>
            </a:r>
            <a:endParaRPr sz="1100">
              <a:solidFill>
                <a:schemeClr val="dk1"/>
              </a:solidFill>
            </a:endParaRPr>
          </a:p>
          <a:p>
            <a:pPr marL="0" lvl="0" indent="0" algn="just" rtl="0">
              <a:lnSpc>
                <a:spcPct val="115000"/>
              </a:lnSpc>
              <a:spcBef>
                <a:spcPts val="0"/>
              </a:spcBef>
              <a:spcAft>
                <a:spcPts val="0"/>
              </a:spcAft>
              <a:buNone/>
            </a:pPr>
            <a:endParaRPr sz="1100">
              <a:solidFill>
                <a:schemeClr val="dk1"/>
              </a:solidFill>
            </a:endParaRPr>
          </a:p>
        </p:txBody>
      </p:sp>
      <p:sp>
        <p:nvSpPr>
          <p:cNvPr id="220" name="Google Shape;220;p25"/>
          <p:cNvSpPr txBox="1"/>
          <p:nvPr/>
        </p:nvSpPr>
        <p:spPr>
          <a:xfrm>
            <a:off x="574475" y="39803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Fuente de alimentación conmutada </a:t>
            </a:r>
            <a:endParaRPr sz="900" b="1"/>
          </a:p>
        </p:txBody>
      </p:sp>
      <p:sp>
        <p:nvSpPr>
          <p:cNvPr id="221" name="Google Shape;221;p25"/>
          <p:cNvSpPr txBox="1"/>
          <p:nvPr/>
        </p:nvSpPr>
        <p:spPr>
          <a:xfrm>
            <a:off x="3521800" y="40606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Placa de control</a:t>
            </a:r>
            <a:endParaRPr sz="900" b="1"/>
          </a:p>
        </p:txBody>
      </p:sp>
      <p:sp>
        <p:nvSpPr>
          <p:cNvPr id="222" name="Google Shape;222;p25"/>
          <p:cNvSpPr txBox="1"/>
          <p:nvPr/>
        </p:nvSpPr>
        <p:spPr>
          <a:xfrm>
            <a:off x="6350550" y="4170175"/>
            <a:ext cx="11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Driver de Potencia </a:t>
            </a:r>
            <a:endParaRPr sz="900" b="1"/>
          </a:p>
        </p:txBody>
      </p:sp>
      <p:pic>
        <p:nvPicPr>
          <p:cNvPr id="223" name="Google Shape;223;p25"/>
          <p:cNvPicPr preferRelativeResize="0"/>
          <p:nvPr/>
        </p:nvPicPr>
        <p:blipFill>
          <a:blip r:embed="rId3">
            <a:alphaModFix/>
          </a:blip>
          <a:stretch>
            <a:fillRect/>
          </a:stretch>
        </p:blipFill>
        <p:spPr>
          <a:xfrm>
            <a:off x="388038" y="2571740"/>
            <a:ext cx="1409076" cy="1409076"/>
          </a:xfrm>
          <a:prstGeom prst="rect">
            <a:avLst/>
          </a:prstGeom>
          <a:noFill/>
          <a:ln>
            <a:noFill/>
          </a:ln>
        </p:spPr>
      </p:pic>
      <p:pic>
        <p:nvPicPr>
          <p:cNvPr id="224" name="Google Shape;224;p25"/>
          <p:cNvPicPr preferRelativeResize="0"/>
          <p:nvPr/>
        </p:nvPicPr>
        <p:blipFill rotWithShape="1">
          <a:blip r:embed="rId4">
            <a:alphaModFix/>
          </a:blip>
          <a:srcRect t="14761" b="7380"/>
          <a:stretch/>
        </p:blipFill>
        <p:spPr>
          <a:xfrm>
            <a:off x="3376425" y="2759725"/>
            <a:ext cx="1326950" cy="1033125"/>
          </a:xfrm>
          <a:prstGeom prst="rect">
            <a:avLst/>
          </a:prstGeom>
          <a:noFill/>
          <a:ln>
            <a:noFill/>
          </a:ln>
        </p:spPr>
      </p:pic>
      <p:pic>
        <p:nvPicPr>
          <p:cNvPr id="225" name="Google Shape;225;p25"/>
          <p:cNvPicPr preferRelativeResize="0"/>
          <p:nvPr/>
        </p:nvPicPr>
        <p:blipFill>
          <a:blip r:embed="rId5">
            <a:alphaModFix/>
          </a:blip>
          <a:stretch>
            <a:fillRect/>
          </a:stretch>
        </p:blipFill>
        <p:spPr>
          <a:xfrm>
            <a:off x="6094975" y="2680820"/>
            <a:ext cx="1409075" cy="14090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14</a:t>
            </a:fld>
            <a:endParaRPr/>
          </a:p>
        </p:txBody>
      </p:sp>
      <p:sp>
        <p:nvSpPr>
          <p:cNvPr id="232" name="Google Shape;2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dirty="0">
              <a:solidFill>
                <a:srgbClr val="FFFFFF"/>
              </a:solidFill>
            </a:endParaRPr>
          </a:p>
        </p:txBody>
      </p:sp>
      <p:sp>
        <p:nvSpPr>
          <p:cNvPr id="233" name="Google Shape;233;p26"/>
          <p:cNvSpPr txBox="1"/>
          <p:nvPr/>
        </p:nvSpPr>
        <p:spPr>
          <a:xfrm>
            <a:off x="388050" y="1491500"/>
            <a:ext cx="20469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Proceso de Fabricación </a:t>
            </a:r>
            <a:endParaRPr sz="900" b="1"/>
          </a:p>
        </p:txBody>
      </p:sp>
      <p:sp>
        <p:nvSpPr>
          <p:cNvPr id="234" name="Google Shape;234;p26"/>
          <p:cNvSpPr txBox="1"/>
          <p:nvPr/>
        </p:nvSpPr>
        <p:spPr>
          <a:xfrm>
            <a:off x="0" y="2056825"/>
            <a:ext cx="8913300" cy="62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a:solidFill>
                  <a:schemeClr val="dk1"/>
                </a:solidFill>
              </a:rPr>
              <a:t>El proceso de fabricación para impresión 3D consta de, a lo menos, tres partes fundamentales, las cuales tienen distintas entradas y salidas:  </a:t>
            </a:r>
            <a:endParaRPr sz="1100">
              <a:solidFill>
                <a:schemeClr val="dk1"/>
              </a:solidFill>
            </a:endParaRPr>
          </a:p>
          <a:p>
            <a:pPr marL="0" lvl="0" indent="0" algn="just" rtl="0">
              <a:lnSpc>
                <a:spcPct val="115000"/>
              </a:lnSpc>
              <a:spcBef>
                <a:spcPts val="0"/>
              </a:spcBef>
              <a:spcAft>
                <a:spcPts val="0"/>
              </a:spcAft>
              <a:buNone/>
            </a:pPr>
            <a:endParaRPr sz="1100">
              <a:solidFill>
                <a:schemeClr val="dk1"/>
              </a:solidFill>
            </a:endParaRPr>
          </a:p>
        </p:txBody>
      </p:sp>
      <p:sp>
        <p:nvSpPr>
          <p:cNvPr id="235" name="Google Shape;235;p26"/>
          <p:cNvSpPr txBox="1"/>
          <p:nvPr/>
        </p:nvSpPr>
        <p:spPr>
          <a:xfrm>
            <a:off x="1398750" y="28234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Diseño CAD</a:t>
            </a:r>
            <a:endParaRPr sz="900" b="1"/>
          </a:p>
        </p:txBody>
      </p:sp>
      <p:sp>
        <p:nvSpPr>
          <p:cNvPr id="236" name="Google Shape;236;p26"/>
          <p:cNvSpPr txBox="1"/>
          <p:nvPr/>
        </p:nvSpPr>
        <p:spPr>
          <a:xfrm>
            <a:off x="3938550" y="2823450"/>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Laminación </a:t>
            </a:r>
            <a:endParaRPr sz="900" b="1"/>
          </a:p>
        </p:txBody>
      </p:sp>
      <p:sp>
        <p:nvSpPr>
          <p:cNvPr id="237" name="Google Shape;237;p26"/>
          <p:cNvSpPr txBox="1"/>
          <p:nvPr/>
        </p:nvSpPr>
        <p:spPr>
          <a:xfrm>
            <a:off x="6365375" y="2838225"/>
            <a:ext cx="11535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Impresión 3D </a:t>
            </a:r>
            <a:endParaRPr sz="900" b="1"/>
          </a:p>
        </p:txBody>
      </p:sp>
      <p:sp>
        <p:nvSpPr>
          <p:cNvPr id="238" name="Google Shape;238;p26"/>
          <p:cNvSpPr/>
          <p:nvPr/>
        </p:nvSpPr>
        <p:spPr>
          <a:xfrm>
            <a:off x="193300" y="3682925"/>
            <a:ext cx="476700" cy="25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2676050" y="3719925"/>
            <a:ext cx="476700" cy="25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5255900" y="3719925"/>
            <a:ext cx="548700" cy="25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704150" y="3719925"/>
            <a:ext cx="516300" cy="2517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txBox="1"/>
          <p:nvPr/>
        </p:nvSpPr>
        <p:spPr>
          <a:xfrm>
            <a:off x="0" y="3934625"/>
            <a:ext cx="1036200" cy="393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100" i="1">
                <a:solidFill>
                  <a:schemeClr val="dk1"/>
                </a:solidFill>
              </a:rPr>
              <a:t>Necesidades del cliente </a:t>
            </a:r>
            <a:endParaRPr i="1"/>
          </a:p>
        </p:txBody>
      </p:sp>
      <p:sp>
        <p:nvSpPr>
          <p:cNvPr id="243" name="Google Shape;243;p26"/>
          <p:cNvSpPr txBox="1"/>
          <p:nvPr/>
        </p:nvSpPr>
        <p:spPr>
          <a:xfrm>
            <a:off x="2577650" y="3971625"/>
            <a:ext cx="673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i="1">
                <a:solidFill>
                  <a:schemeClr val="dk1"/>
                </a:solidFill>
              </a:rPr>
              <a:t>pieza en formato </a:t>
            </a:r>
            <a:r>
              <a:rPr lang="es" sz="1100" b="1" i="1">
                <a:solidFill>
                  <a:srgbClr val="FF0000"/>
                </a:solidFill>
              </a:rPr>
              <a:t>.stl </a:t>
            </a:r>
            <a:endParaRPr b="1" i="1">
              <a:solidFill>
                <a:srgbClr val="FF0000"/>
              </a:solidFill>
            </a:endParaRPr>
          </a:p>
        </p:txBody>
      </p:sp>
      <p:sp>
        <p:nvSpPr>
          <p:cNvPr id="244" name="Google Shape;244;p26"/>
          <p:cNvSpPr txBox="1"/>
          <p:nvPr/>
        </p:nvSpPr>
        <p:spPr>
          <a:xfrm>
            <a:off x="5169200" y="4030900"/>
            <a:ext cx="7221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i="1">
                <a:solidFill>
                  <a:schemeClr val="dk1"/>
                </a:solidFill>
              </a:rPr>
              <a:t>pieza en formato </a:t>
            </a:r>
            <a:r>
              <a:rPr lang="es" sz="1100" i="1">
                <a:solidFill>
                  <a:srgbClr val="1155CC"/>
                </a:solidFill>
              </a:rPr>
              <a:t>.Gcode</a:t>
            </a:r>
            <a:endParaRPr sz="1100" i="1">
              <a:solidFill>
                <a:srgbClr val="1155CC"/>
              </a:solidFill>
            </a:endParaRPr>
          </a:p>
          <a:p>
            <a:pPr marL="0" lvl="0" indent="0" algn="just" rtl="0">
              <a:lnSpc>
                <a:spcPct val="115000"/>
              </a:lnSpc>
              <a:spcBef>
                <a:spcPts val="0"/>
              </a:spcBef>
              <a:spcAft>
                <a:spcPts val="0"/>
              </a:spcAft>
              <a:buNone/>
            </a:pPr>
            <a:endParaRPr sz="1100" i="1">
              <a:solidFill>
                <a:schemeClr val="dk1"/>
              </a:solidFill>
            </a:endParaRPr>
          </a:p>
        </p:txBody>
      </p:sp>
      <p:sp>
        <p:nvSpPr>
          <p:cNvPr id="245" name="Google Shape;245;p26"/>
          <p:cNvSpPr txBox="1"/>
          <p:nvPr/>
        </p:nvSpPr>
        <p:spPr>
          <a:xfrm>
            <a:off x="7585200" y="4061425"/>
            <a:ext cx="916500" cy="393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i="1">
                <a:solidFill>
                  <a:schemeClr val="dk1"/>
                </a:solidFill>
              </a:rPr>
              <a:t>pieza impresa</a:t>
            </a:r>
            <a:endParaRPr sz="1100" i="1">
              <a:solidFill>
                <a:schemeClr val="dk1"/>
              </a:solidFill>
            </a:endParaRPr>
          </a:p>
        </p:txBody>
      </p:sp>
      <p:pic>
        <p:nvPicPr>
          <p:cNvPr id="246" name="Google Shape;246;p26"/>
          <p:cNvPicPr preferRelativeResize="0"/>
          <p:nvPr/>
        </p:nvPicPr>
        <p:blipFill>
          <a:blip r:embed="rId3">
            <a:alphaModFix/>
          </a:blip>
          <a:stretch>
            <a:fillRect/>
          </a:stretch>
        </p:blipFill>
        <p:spPr>
          <a:xfrm>
            <a:off x="6044662" y="3389225"/>
            <a:ext cx="1387174" cy="1040674"/>
          </a:xfrm>
          <a:prstGeom prst="rect">
            <a:avLst/>
          </a:prstGeom>
          <a:noFill/>
          <a:ln>
            <a:noFill/>
          </a:ln>
        </p:spPr>
      </p:pic>
      <p:pic>
        <p:nvPicPr>
          <p:cNvPr id="247" name="Google Shape;247;p26"/>
          <p:cNvPicPr preferRelativeResize="0"/>
          <p:nvPr/>
        </p:nvPicPr>
        <p:blipFill rotWithShape="1">
          <a:blip r:embed="rId4">
            <a:alphaModFix/>
          </a:blip>
          <a:srcRect l="1550" r="2156" b="4012"/>
          <a:stretch/>
        </p:blipFill>
        <p:spPr>
          <a:xfrm>
            <a:off x="3364713" y="3411184"/>
            <a:ext cx="1777627" cy="996764"/>
          </a:xfrm>
          <a:prstGeom prst="rect">
            <a:avLst/>
          </a:prstGeom>
          <a:noFill/>
          <a:ln>
            <a:noFill/>
          </a:ln>
        </p:spPr>
      </p:pic>
      <p:pic>
        <p:nvPicPr>
          <p:cNvPr id="248" name="Google Shape;248;p26"/>
          <p:cNvPicPr preferRelativeResize="0"/>
          <p:nvPr/>
        </p:nvPicPr>
        <p:blipFill rotWithShape="1">
          <a:blip r:embed="rId5">
            <a:alphaModFix/>
          </a:blip>
          <a:srcRect b="5784"/>
          <a:stretch/>
        </p:blipFill>
        <p:spPr>
          <a:xfrm>
            <a:off x="974051" y="3541555"/>
            <a:ext cx="1634789" cy="86639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dirty="0">
              <a:solidFill>
                <a:srgbClr val="FFFFFF"/>
              </a:solidFill>
            </a:endParaRPr>
          </a:p>
        </p:txBody>
      </p:sp>
      <p:sp>
        <p:nvSpPr>
          <p:cNvPr id="255" name="Google Shape;255;p27"/>
          <p:cNvSpPr txBox="1"/>
          <p:nvPr/>
        </p:nvSpPr>
        <p:spPr>
          <a:xfrm>
            <a:off x="388050" y="1491500"/>
            <a:ext cx="20469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Cuestionario </a:t>
            </a:r>
            <a:endParaRPr sz="900" b="1"/>
          </a:p>
        </p:txBody>
      </p:sp>
      <p:sp>
        <p:nvSpPr>
          <p:cNvPr id="256" name="Google Shape;256;p27"/>
          <p:cNvSpPr txBox="1"/>
          <p:nvPr/>
        </p:nvSpPr>
        <p:spPr>
          <a:xfrm>
            <a:off x="0" y="2056825"/>
            <a:ext cx="8913300" cy="624000"/>
          </a:xfrm>
          <a:prstGeom prst="rect">
            <a:avLst/>
          </a:prstGeom>
          <a:noFill/>
          <a:ln>
            <a:noFill/>
          </a:ln>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AutoNum type="arabicParenR"/>
            </a:pPr>
            <a:r>
              <a:rPr lang="es" sz="1100">
                <a:solidFill>
                  <a:schemeClr val="dk1"/>
                </a:solidFill>
              </a:rPr>
              <a:t>En sus palabras ¿Qué es la fabricación digital? ¿Qué es la fabricación Aditiva?</a:t>
            </a:r>
            <a:endParaRPr sz="1100">
              <a:solidFill>
                <a:schemeClr val="dk1"/>
              </a:solidFill>
            </a:endParaRPr>
          </a:p>
          <a:p>
            <a:pPr marL="457200" lvl="0" indent="-298450" algn="just" rtl="0">
              <a:lnSpc>
                <a:spcPct val="115000"/>
              </a:lnSpc>
              <a:spcBef>
                <a:spcPts val="0"/>
              </a:spcBef>
              <a:spcAft>
                <a:spcPts val="0"/>
              </a:spcAft>
              <a:buClr>
                <a:schemeClr val="dk1"/>
              </a:buClr>
              <a:buSzPts val="1100"/>
              <a:buAutoNum type="arabicParenR"/>
            </a:pPr>
            <a:r>
              <a:rPr lang="es" sz="1100">
                <a:solidFill>
                  <a:schemeClr val="dk1"/>
                </a:solidFill>
              </a:rPr>
              <a:t>Mencione las diferencias y similitudes entre CAD, CAE y CAM.</a:t>
            </a:r>
            <a:endParaRPr sz="1100">
              <a:solidFill>
                <a:schemeClr val="dk1"/>
              </a:solidFill>
            </a:endParaRPr>
          </a:p>
          <a:p>
            <a:pPr marL="457200" lvl="0" indent="-298450" algn="just" rtl="0">
              <a:lnSpc>
                <a:spcPct val="115000"/>
              </a:lnSpc>
              <a:spcBef>
                <a:spcPts val="0"/>
              </a:spcBef>
              <a:spcAft>
                <a:spcPts val="0"/>
              </a:spcAft>
              <a:buClr>
                <a:schemeClr val="dk1"/>
              </a:buClr>
              <a:buSzPts val="1100"/>
              <a:buAutoNum type="arabicParenR"/>
            </a:pPr>
            <a:r>
              <a:rPr lang="es" sz="1100">
                <a:solidFill>
                  <a:schemeClr val="dk1"/>
                </a:solidFill>
              </a:rPr>
              <a:t>Mencione 3 tipos de métodos de impresión 3D, junto a sus materias primas principales.</a:t>
            </a:r>
            <a:endParaRPr sz="1100">
              <a:solidFill>
                <a:schemeClr val="dk1"/>
              </a:solidFill>
            </a:endParaRPr>
          </a:p>
          <a:p>
            <a:pPr marL="457200" lvl="0" indent="-298450" algn="just" rtl="0">
              <a:lnSpc>
                <a:spcPct val="115000"/>
              </a:lnSpc>
              <a:spcBef>
                <a:spcPts val="0"/>
              </a:spcBef>
              <a:spcAft>
                <a:spcPts val="0"/>
              </a:spcAft>
              <a:buClr>
                <a:schemeClr val="dk1"/>
              </a:buClr>
              <a:buSzPts val="1100"/>
              <a:buAutoNum type="arabicParenR"/>
            </a:pPr>
            <a:r>
              <a:rPr lang="es" sz="1100">
                <a:solidFill>
                  <a:schemeClr val="dk1"/>
                </a:solidFill>
              </a:rPr>
              <a:t>Mencione 3 tipologías de impresoras 3D FDM.</a:t>
            </a:r>
            <a:endParaRPr sz="1100">
              <a:solidFill>
                <a:schemeClr val="dk1"/>
              </a:solidFill>
            </a:endParaRPr>
          </a:p>
          <a:p>
            <a:pPr marL="457200" lvl="0" indent="-298450" algn="just" rtl="0">
              <a:lnSpc>
                <a:spcPct val="115000"/>
              </a:lnSpc>
              <a:spcBef>
                <a:spcPts val="0"/>
              </a:spcBef>
              <a:spcAft>
                <a:spcPts val="0"/>
              </a:spcAft>
              <a:buClr>
                <a:schemeClr val="dk1"/>
              </a:buClr>
              <a:buSzPts val="1100"/>
              <a:buAutoNum type="arabicParenR"/>
            </a:pPr>
            <a:r>
              <a:rPr lang="es" sz="1100">
                <a:solidFill>
                  <a:schemeClr val="dk1"/>
                </a:solidFill>
              </a:rPr>
              <a:t>¿Cuáles son los formatos más importantes utilizados para poder imprimir una pieza en 3D?</a:t>
            </a:r>
            <a:endParaRPr sz="1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FFFFFF"/>
                </a:solidFill>
              </a:rPr>
              <a:t>2. </a:t>
            </a:r>
            <a:r>
              <a:rPr lang="es" b="1" dirty="0">
                <a:solidFill>
                  <a:schemeClr val="tx1"/>
                </a:solidFill>
              </a:rPr>
              <a:t>Laminación</a:t>
            </a:r>
            <a:r>
              <a:rPr lang="es" b="1" dirty="0">
                <a:solidFill>
                  <a:srgbClr val="FFFFFF"/>
                </a:solidFill>
              </a:rPr>
              <a:t>  </a:t>
            </a:r>
            <a:endParaRPr b="1" dirty="0">
              <a:solidFill>
                <a:srgbClr val="FFFFFF"/>
              </a:solidFill>
            </a:endParaRPr>
          </a:p>
          <a:p>
            <a:pPr marL="0" lvl="0" indent="0" algn="l" rtl="0">
              <a:spcBef>
                <a:spcPts val="0"/>
              </a:spcBef>
              <a:spcAft>
                <a:spcPts val="0"/>
              </a:spcAft>
              <a:buNone/>
            </a:pPr>
            <a:endParaRPr dirty="0">
              <a:solidFill>
                <a:srgbClr val="FFFFFF"/>
              </a:solidFill>
            </a:endParaRPr>
          </a:p>
        </p:txBody>
      </p:sp>
      <p:sp>
        <p:nvSpPr>
          <p:cNvPr id="263" name="Google Shape;263;p28"/>
          <p:cNvSpPr txBox="1"/>
          <p:nvPr/>
        </p:nvSpPr>
        <p:spPr>
          <a:xfrm>
            <a:off x="31850" y="1481650"/>
            <a:ext cx="8913300" cy="624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100">
                <a:solidFill>
                  <a:schemeClr val="dk1"/>
                </a:solidFill>
              </a:rPr>
              <a:t>Para que la pieza fabricada pueda ser interpretada por la máquina, es necesario hacer algunos ajustes. Para una impresora es imposible fabricar una pieza en algún formato nativo 3D como .stl o .obj. Para que esto sea viable, es necesario parametrizar la pieza diseñada según los movimientos y acciones que la impresora debe realizar, tanto en los ejes de movimiento como el extrusor, temperatura, ventiladores, entre otros; estas acciones están determinadas según un lenguaje llamado Gcode, resultado del software de laminación. Como su nombre lo dice, el programa divide el objeto a imprimir en capas micrométricas y líneas de movimiento. Así, el programa traduce una pieza diseñada en formato .stl a .gcode. además de determinar las variables como temperatura o velocidad dependiendo de las necesidades. </a:t>
            </a:r>
            <a:endParaRPr/>
          </a:p>
        </p:txBody>
      </p:sp>
      <p:pic>
        <p:nvPicPr>
          <p:cNvPr id="264" name="Google Shape;264;p28"/>
          <p:cNvPicPr preferRelativeResize="0"/>
          <p:nvPr/>
        </p:nvPicPr>
        <p:blipFill>
          <a:blip r:embed="rId3">
            <a:alphaModFix/>
          </a:blip>
          <a:stretch>
            <a:fillRect/>
          </a:stretch>
        </p:blipFill>
        <p:spPr>
          <a:xfrm>
            <a:off x="6928125" y="3457825"/>
            <a:ext cx="1440026" cy="960025"/>
          </a:xfrm>
          <a:prstGeom prst="rect">
            <a:avLst/>
          </a:prstGeom>
          <a:noFill/>
          <a:ln>
            <a:noFill/>
          </a:ln>
        </p:spPr>
      </p:pic>
      <p:pic>
        <p:nvPicPr>
          <p:cNvPr id="265" name="Google Shape;265;p28"/>
          <p:cNvPicPr preferRelativeResize="0"/>
          <p:nvPr/>
        </p:nvPicPr>
        <p:blipFill>
          <a:blip r:embed="rId4">
            <a:alphaModFix/>
          </a:blip>
          <a:stretch>
            <a:fillRect/>
          </a:stretch>
        </p:blipFill>
        <p:spPr>
          <a:xfrm>
            <a:off x="956550" y="3349195"/>
            <a:ext cx="1177275" cy="1177275"/>
          </a:xfrm>
          <a:prstGeom prst="rect">
            <a:avLst/>
          </a:prstGeom>
          <a:noFill/>
          <a:ln>
            <a:noFill/>
          </a:ln>
        </p:spPr>
      </p:pic>
      <p:pic>
        <p:nvPicPr>
          <p:cNvPr id="266" name="Google Shape;266;p28"/>
          <p:cNvPicPr preferRelativeResize="0"/>
          <p:nvPr/>
        </p:nvPicPr>
        <p:blipFill>
          <a:blip r:embed="rId5">
            <a:alphaModFix/>
          </a:blip>
          <a:stretch>
            <a:fillRect/>
          </a:stretch>
        </p:blipFill>
        <p:spPr>
          <a:xfrm>
            <a:off x="4172125" y="3410775"/>
            <a:ext cx="1054150" cy="1054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254000" y="1513050"/>
            <a:ext cx="4131300" cy="34164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chemeClr val="dk1"/>
              </a:buClr>
              <a:buSzPts val="1000"/>
              <a:buFont typeface="Helvetica Neue Light"/>
              <a:buAutoNum type="arabicPeriod"/>
            </a:pPr>
            <a:r>
              <a:rPr lang="es" sz="1000">
                <a:solidFill>
                  <a:schemeClr val="dk1"/>
                </a:solidFill>
                <a:latin typeface="Helvetica Neue Light"/>
                <a:ea typeface="Helvetica Neue Light"/>
                <a:cs typeface="Helvetica Neue Light"/>
                <a:sym typeface="Helvetica Neue Light"/>
              </a:rPr>
              <a:t>Impresión 3D: Resumen General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1.1 Fabricación digital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1.2 Impresión 3D</a:t>
            </a:r>
            <a:br>
              <a:rPr lang="es" sz="1000">
                <a:solidFill>
                  <a:schemeClr val="dk1"/>
                </a:solidFill>
                <a:latin typeface="Helvetica Neue Light"/>
                <a:ea typeface="Helvetica Neue Light"/>
                <a:cs typeface="Helvetica Neue Light"/>
                <a:sym typeface="Helvetica Neue Light"/>
              </a:rPr>
            </a:br>
            <a:r>
              <a:rPr lang="es" sz="1000">
                <a:solidFill>
                  <a:schemeClr val="dk1"/>
                </a:solidFill>
                <a:latin typeface="Helvetica Neue Light"/>
                <a:ea typeface="Helvetica Neue Light"/>
                <a:cs typeface="Helvetica Neue Light"/>
                <a:sym typeface="Helvetica Neue Light"/>
              </a:rPr>
              <a:t>1.3 Tipologías impresoras 3D FDM</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1.4 Principio de Funcionamiento: Partes electrónicas, mecánicas y térmicas. </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1.5 Materiales de impresión.</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1.6 Software de Modelado</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1.7 Software de Laminación. </a:t>
            </a:r>
            <a:endParaRPr sz="1000">
              <a:solidFill>
                <a:schemeClr val="dk1"/>
              </a:solidFill>
              <a:latin typeface="Helvetica Neue Light"/>
              <a:ea typeface="Helvetica Neue Light"/>
              <a:cs typeface="Helvetica Neue Light"/>
              <a:sym typeface="Helvetica Neue Light"/>
            </a:endParaRPr>
          </a:p>
          <a:p>
            <a:pPr marL="457200" lvl="0" indent="-292100" algn="l" rtl="0">
              <a:lnSpc>
                <a:spcPct val="100000"/>
              </a:lnSpc>
              <a:spcBef>
                <a:spcPts val="0"/>
              </a:spcBef>
              <a:spcAft>
                <a:spcPts val="0"/>
              </a:spcAft>
              <a:buClr>
                <a:schemeClr val="dk1"/>
              </a:buClr>
              <a:buSzPts val="1000"/>
              <a:buFont typeface="Helvetica Neue Light"/>
              <a:buAutoNum type="arabicPeriod" startAt="2"/>
            </a:pPr>
            <a:r>
              <a:rPr lang="es" sz="1000">
                <a:solidFill>
                  <a:schemeClr val="dk1"/>
                </a:solidFill>
                <a:latin typeface="Helvetica Neue Light"/>
                <a:ea typeface="Helvetica Neue Light"/>
                <a:cs typeface="Helvetica Neue Light"/>
                <a:sym typeface="Helvetica Neue Light"/>
              </a:rPr>
              <a:t>Laminación (Slicer)</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2.1 Cura: Introducción y comandos.</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2.2 Parámetros principales de impresión y efectos en tiempo real.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2.3 Resolución de problemas habituales.</a:t>
            </a:r>
            <a:endParaRPr sz="1000">
              <a:solidFill>
                <a:schemeClr val="dk1"/>
              </a:solidFill>
              <a:latin typeface="Helvetica Neue Light"/>
              <a:ea typeface="Helvetica Neue Light"/>
              <a:cs typeface="Helvetica Neue Light"/>
              <a:sym typeface="Helvetica Neue Light"/>
            </a:endParaRPr>
          </a:p>
          <a:p>
            <a:pPr marL="457200" lvl="0" indent="-292100" algn="l" rtl="0">
              <a:lnSpc>
                <a:spcPct val="100000"/>
              </a:lnSpc>
              <a:spcBef>
                <a:spcPts val="0"/>
              </a:spcBef>
              <a:spcAft>
                <a:spcPts val="0"/>
              </a:spcAft>
              <a:buClr>
                <a:schemeClr val="dk1"/>
              </a:buClr>
              <a:buSzPts val="1000"/>
              <a:buFont typeface="Helvetica Neue Light"/>
              <a:buAutoNum type="arabicPeriod" startAt="3"/>
            </a:pPr>
            <a:r>
              <a:rPr lang="es" sz="1000">
                <a:solidFill>
                  <a:schemeClr val="dk1"/>
                </a:solidFill>
                <a:latin typeface="Helvetica Neue Light"/>
                <a:ea typeface="Helvetica Neue Light"/>
                <a:cs typeface="Helvetica Neue Light"/>
                <a:sym typeface="Helvetica Neue Light"/>
              </a:rPr>
              <a:t>Impresión 3D.</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3.1 Calibración y mantenimiento. </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3.2 Superficies de trabajo. </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3.3 Configuración de parámetros de impresión.</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3.4 Efectos de parámetros en la impresión.</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3.5 Imprimir. </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3.6 Resolución de problemas habituales</a:t>
            </a:r>
            <a:endParaRPr/>
          </a:p>
        </p:txBody>
      </p:sp>
      <p:sp>
        <p:nvSpPr>
          <p:cNvPr id="63" name="Google Shape;63;p14"/>
          <p:cNvSpPr txBox="1">
            <a:spLocks noGrp="1"/>
          </p:cNvSpPr>
          <p:nvPr>
            <p:ph type="title"/>
          </p:nvPr>
        </p:nvSpPr>
        <p:spPr>
          <a:xfrm>
            <a:off x="254000" y="398725"/>
            <a:ext cx="241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chemeClr val="tx1"/>
                </a:solidFill>
              </a:rPr>
              <a:t>Contenidos</a:t>
            </a:r>
            <a:r>
              <a:rPr lang="es" dirty="0">
                <a:solidFill>
                  <a:schemeClr val="tx1"/>
                </a:solidFill>
              </a:rPr>
              <a:t> </a:t>
            </a:r>
            <a:endParaRPr dirty="0">
              <a:solidFill>
                <a:schemeClr val="tx1"/>
              </a:solidFill>
            </a:endParaRPr>
          </a:p>
        </p:txBody>
      </p:sp>
      <p:sp>
        <p:nvSpPr>
          <p:cNvPr id="64" name="Google Shape;64;p14"/>
          <p:cNvSpPr txBox="1">
            <a:spLocks noGrp="1"/>
          </p:cNvSpPr>
          <p:nvPr>
            <p:ph type="body" idx="1"/>
          </p:nvPr>
        </p:nvSpPr>
        <p:spPr>
          <a:xfrm>
            <a:off x="4786925" y="1585150"/>
            <a:ext cx="4131300" cy="3416400"/>
          </a:xfrm>
          <a:prstGeom prst="rect">
            <a:avLst/>
          </a:prstGeom>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Clr>
                <a:schemeClr val="dk1"/>
              </a:buClr>
              <a:buSzPts val="1000"/>
              <a:buFont typeface="Helvetica Neue Light"/>
              <a:buAutoNum type="arabicPeriod"/>
            </a:pPr>
            <a:r>
              <a:rPr lang="es" sz="1000">
                <a:solidFill>
                  <a:schemeClr val="dk1"/>
                </a:solidFill>
                <a:latin typeface="Helvetica Neue Light"/>
                <a:ea typeface="Helvetica Neue Light"/>
                <a:cs typeface="Helvetica Neue Light"/>
                <a:sym typeface="Helvetica Neue Light"/>
              </a:rPr>
              <a:t>Modelado 3D  </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1.1 Comandos avanzados Fusion 360.</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1.2 Modelado orientado a la fabricación digital.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1.3 Edición de piezas en formato .stl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1.4 Desafío diseño Medio: Modelar en Fusion 360 una solución ante un problema dado, utilizando buenas prácticas de diseño de fabricación.  </a:t>
            </a:r>
            <a:endParaRPr sz="1000">
              <a:solidFill>
                <a:schemeClr val="dk1"/>
              </a:solidFill>
              <a:latin typeface="Helvetica Neue Light"/>
              <a:ea typeface="Helvetica Neue Light"/>
              <a:cs typeface="Helvetica Neue Light"/>
              <a:sym typeface="Helvetica Neue Light"/>
            </a:endParaRPr>
          </a:p>
          <a:p>
            <a:pPr marL="457200" lvl="0" indent="-292100" algn="l" rtl="0">
              <a:lnSpc>
                <a:spcPct val="100000"/>
              </a:lnSpc>
              <a:spcBef>
                <a:spcPts val="0"/>
              </a:spcBef>
              <a:spcAft>
                <a:spcPts val="0"/>
              </a:spcAft>
              <a:buClr>
                <a:schemeClr val="dk1"/>
              </a:buClr>
              <a:buSzPts val="1000"/>
              <a:buFont typeface="Helvetica Neue Light"/>
              <a:buAutoNum type="arabicPeriod" startAt="2"/>
            </a:pPr>
            <a:r>
              <a:rPr lang="es" sz="1000">
                <a:solidFill>
                  <a:schemeClr val="dk1"/>
                </a:solidFill>
                <a:latin typeface="Helvetica Neue Light"/>
                <a:ea typeface="Helvetica Neue Light"/>
                <a:cs typeface="Helvetica Neue Light"/>
                <a:sym typeface="Helvetica Neue Light"/>
              </a:rPr>
              <a:t>Reparación de stl.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2.1 Errores habituales en formato .stl.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2.2 Softwares para reparar .stl.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2.3 Reparación de mallas. </a:t>
            </a:r>
            <a:endParaRPr sz="1000">
              <a:solidFill>
                <a:schemeClr val="dk1"/>
              </a:solidFill>
              <a:latin typeface="Helvetica Neue Light"/>
              <a:ea typeface="Helvetica Neue Light"/>
              <a:cs typeface="Helvetica Neue Light"/>
              <a:sym typeface="Helvetica Neue Light"/>
            </a:endParaRPr>
          </a:p>
          <a:p>
            <a:pPr marL="457200" lvl="0" indent="-292100" algn="l" rtl="0">
              <a:lnSpc>
                <a:spcPct val="100000"/>
              </a:lnSpc>
              <a:spcBef>
                <a:spcPts val="0"/>
              </a:spcBef>
              <a:spcAft>
                <a:spcPts val="0"/>
              </a:spcAft>
              <a:buClr>
                <a:schemeClr val="dk1"/>
              </a:buClr>
              <a:buSzPts val="1000"/>
              <a:buFont typeface="Helvetica Neue Light"/>
              <a:buAutoNum type="arabicPeriod" startAt="2"/>
            </a:pPr>
            <a:r>
              <a:rPr lang="es" sz="1000">
                <a:solidFill>
                  <a:schemeClr val="dk1"/>
                </a:solidFill>
                <a:latin typeface="Helvetica Neue Light"/>
                <a:ea typeface="Helvetica Neue Light"/>
                <a:cs typeface="Helvetica Neue Light"/>
                <a:sym typeface="Helvetica Neue Light"/>
              </a:rPr>
              <a:t>Laminación (Slicer)</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3.1 Cura y simplify: Comandos avanzados.</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3.2 Modificación de parámetros principales y avanzados, y sus efectos en tiempo real.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3.3 Parámetros y consideraciones para cada material.</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3.4 Exportación de archivos gcode.</a:t>
            </a:r>
            <a:endParaRPr sz="1000">
              <a:solidFill>
                <a:schemeClr val="dk1"/>
              </a:solidFill>
              <a:latin typeface="Helvetica Neue Light"/>
              <a:ea typeface="Helvetica Neue Light"/>
              <a:cs typeface="Helvetica Neue Light"/>
              <a:sym typeface="Helvetica Neue Light"/>
            </a:endParaRPr>
          </a:p>
          <a:p>
            <a:pPr marL="457200" lvl="0" indent="0" algn="l" rtl="0">
              <a:lnSpc>
                <a:spcPct val="100000"/>
              </a:lnSpc>
              <a:spcBef>
                <a:spcPts val="0"/>
              </a:spcBef>
              <a:spcAft>
                <a:spcPts val="0"/>
              </a:spcAft>
              <a:buClr>
                <a:schemeClr val="dk1"/>
              </a:buClr>
              <a:buSzPts val="1100"/>
              <a:buFont typeface="Arial"/>
              <a:buNone/>
            </a:pPr>
            <a:r>
              <a:rPr lang="es" sz="1000">
                <a:solidFill>
                  <a:schemeClr val="dk1"/>
                </a:solidFill>
                <a:latin typeface="Helvetica Neue Light"/>
                <a:ea typeface="Helvetica Neue Light"/>
                <a:cs typeface="Helvetica Neue Light"/>
                <a:sym typeface="Helvetica Neue Light"/>
              </a:rPr>
              <a:t>3.5 Resolución de problemas habituales. </a:t>
            </a:r>
            <a:endParaRPr/>
          </a:p>
        </p:txBody>
      </p:sp>
      <p:sp>
        <p:nvSpPr>
          <p:cNvPr id="65" name="Google Shape;6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p:txBody>
      </p:sp>
      <p:sp>
        <p:nvSpPr>
          <p:cNvPr id="72" name="Google Shape;72;p15"/>
          <p:cNvSpPr txBox="1">
            <a:spLocks noGrp="1"/>
          </p:cNvSpPr>
          <p:nvPr>
            <p:ph type="body" idx="1"/>
          </p:nvPr>
        </p:nvSpPr>
        <p:spPr>
          <a:xfrm>
            <a:off x="311700" y="1599600"/>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100" b="1">
                <a:solidFill>
                  <a:schemeClr val="dk1"/>
                </a:solidFill>
              </a:rPr>
              <a:t>1.1 Fabricación Digital </a:t>
            </a: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r>
              <a:rPr lang="es" sz="1100" b="1">
                <a:solidFill>
                  <a:schemeClr val="dk1"/>
                </a:solidFill>
              </a:rPr>
              <a:t>¿Qué es la fabricación digital? </a:t>
            </a: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r>
              <a:rPr lang="es" sz="1100" i="1">
                <a:solidFill>
                  <a:schemeClr val="dk1"/>
                </a:solidFill>
              </a:rPr>
              <a:t>Conjunto de procesos integrados mediante los cuales se elabora un producto a partir del diseño y modelado del objeto en softwares CAD, el análisis del mismo en un programa CAE, la simulación del proceso de fabricación en paquetes CAM y la manufactura del producto por medio de algún equipo </a:t>
            </a:r>
            <a:r>
              <a:rPr lang="es" sz="1100">
                <a:solidFill>
                  <a:schemeClr val="dk1"/>
                </a:solidFill>
              </a:rPr>
              <a:t>(Leão, 2017)</a:t>
            </a: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r>
              <a:rPr lang="es" sz="1100" i="1">
                <a:solidFill>
                  <a:schemeClr val="dk1"/>
                </a:solidFill>
              </a:rPr>
              <a:t>La revolución de la fabricación digital se basa en una simple idea: convertir la información en cosas y las cosas en información </a:t>
            </a:r>
            <a:r>
              <a:rPr lang="es" sz="1100">
                <a:solidFill>
                  <a:schemeClr val="dk1"/>
                </a:solidFill>
              </a:rPr>
              <a:t>(Jorquera, 2017)</a:t>
            </a: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Clr>
                <a:schemeClr val="dk1"/>
              </a:buClr>
              <a:buSzPts val="1100"/>
              <a:buFont typeface="Arial"/>
              <a:buNone/>
            </a:pPr>
            <a:endParaRPr sz="1100">
              <a:solidFill>
                <a:schemeClr val="dk1"/>
              </a:solidFill>
            </a:endParaRPr>
          </a:p>
        </p:txBody>
      </p:sp>
      <p:sp>
        <p:nvSpPr>
          <p:cNvPr id="73" name="Google Shape;73;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chemeClr val="tx1"/>
              </a:solidFill>
            </a:endParaRPr>
          </a:p>
        </p:txBody>
      </p:sp>
      <p:sp>
        <p:nvSpPr>
          <p:cNvPr id="80" name="Google Shape;80;p16"/>
          <p:cNvSpPr txBox="1">
            <a:spLocks noGrp="1"/>
          </p:cNvSpPr>
          <p:nvPr>
            <p:ph type="body" idx="1"/>
          </p:nvPr>
        </p:nvSpPr>
        <p:spPr>
          <a:xfrm>
            <a:off x="83275" y="1459125"/>
            <a:ext cx="8520600" cy="3416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s" b="1"/>
              <a:t>CAD, CAE y CAM </a:t>
            </a:r>
            <a:endParaRPr b="1"/>
          </a:p>
        </p:txBody>
      </p:sp>
      <p:sp>
        <p:nvSpPr>
          <p:cNvPr id="81" name="Google Shape;81;p16"/>
          <p:cNvSpPr txBox="1"/>
          <p:nvPr/>
        </p:nvSpPr>
        <p:spPr>
          <a:xfrm>
            <a:off x="432675" y="1825425"/>
            <a:ext cx="2250000" cy="8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CAD</a:t>
            </a:r>
            <a:br>
              <a:rPr lang="es"/>
            </a:br>
            <a:r>
              <a:rPr lang="es"/>
              <a:t>C</a:t>
            </a:r>
            <a:r>
              <a:rPr lang="es" i="1"/>
              <a:t>omputer Aided Design</a:t>
            </a:r>
            <a:br>
              <a:rPr lang="es"/>
            </a:br>
            <a:r>
              <a:rPr lang="es"/>
              <a:t>Diseño Asistido por Computadora </a:t>
            </a:r>
            <a:endParaRPr/>
          </a:p>
          <a:p>
            <a:pPr marL="0" lvl="0" indent="0" algn="ctr" rtl="0">
              <a:spcBef>
                <a:spcPts val="0"/>
              </a:spcBef>
              <a:spcAft>
                <a:spcPts val="0"/>
              </a:spcAft>
              <a:buNone/>
            </a:pPr>
            <a:endParaRPr/>
          </a:p>
        </p:txBody>
      </p:sp>
      <p:sp>
        <p:nvSpPr>
          <p:cNvPr id="82" name="Google Shape;82;p16"/>
          <p:cNvSpPr txBox="1"/>
          <p:nvPr/>
        </p:nvSpPr>
        <p:spPr>
          <a:xfrm>
            <a:off x="3181263" y="1825425"/>
            <a:ext cx="2659800" cy="8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CAE</a:t>
            </a:r>
            <a:endParaRPr/>
          </a:p>
          <a:p>
            <a:pPr marL="0" lvl="0" indent="0" algn="ctr" rtl="0">
              <a:spcBef>
                <a:spcPts val="0"/>
              </a:spcBef>
              <a:spcAft>
                <a:spcPts val="0"/>
              </a:spcAft>
              <a:buNone/>
            </a:pPr>
            <a:r>
              <a:rPr lang="es" i="1"/>
              <a:t>Computer Aided Engineering</a:t>
            </a:r>
            <a:endParaRPr i="1"/>
          </a:p>
          <a:p>
            <a:pPr marL="0" lvl="0" indent="0" algn="ctr" rtl="0">
              <a:spcBef>
                <a:spcPts val="0"/>
              </a:spcBef>
              <a:spcAft>
                <a:spcPts val="0"/>
              </a:spcAft>
              <a:buNone/>
            </a:pPr>
            <a:r>
              <a:rPr lang="es"/>
              <a:t>Ingeniería Asistida por Computadora </a:t>
            </a:r>
            <a:endParaRPr/>
          </a:p>
        </p:txBody>
      </p:sp>
      <p:sp>
        <p:nvSpPr>
          <p:cNvPr id="83" name="Google Shape;83;p16"/>
          <p:cNvSpPr txBox="1"/>
          <p:nvPr/>
        </p:nvSpPr>
        <p:spPr>
          <a:xfrm>
            <a:off x="5944075" y="1825425"/>
            <a:ext cx="2659800" cy="8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t>CAM</a:t>
            </a:r>
            <a:br>
              <a:rPr lang="es"/>
            </a:br>
            <a:r>
              <a:rPr lang="es" i="1"/>
              <a:t>Computer Aided Manufacturing</a:t>
            </a:r>
            <a:endParaRPr i="1"/>
          </a:p>
          <a:p>
            <a:pPr marL="0" lvl="0" indent="0" algn="ctr" rtl="0">
              <a:spcBef>
                <a:spcPts val="0"/>
              </a:spcBef>
              <a:spcAft>
                <a:spcPts val="0"/>
              </a:spcAft>
              <a:buNone/>
            </a:pPr>
            <a:r>
              <a:rPr lang="es"/>
              <a:t>Manufactura Asistida por Computadora </a:t>
            </a:r>
            <a:r>
              <a:rPr lang="es" i="1"/>
              <a:t> </a:t>
            </a:r>
            <a:endParaRPr i="1"/>
          </a:p>
        </p:txBody>
      </p:sp>
      <p:pic>
        <p:nvPicPr>
          <p:cNvPr id="84" name="Google Shape;84;p16"/>
          <p:cNvPicPr preferRelativeResize="0"/>
          <p:nvPr/>
        </p:nvPicPr>
        <p:blipFill>
          <a:blip r:embed="rId3">
            <a:alphaModFix/>
          </a:blip>
          <a:stretch>
            <a:fillRect/>
          </a:stretch>
        </p:blipFill>
        <p:spPr>
          <a:xfrm>
            <a:off x="504524" y="2918616"/>
            <a:ext cx="2250001" cy="1956909"/>
          </a:xfrm>
          <a:prstGeom prst="rect">
            <a:avLst/>
          </a:prstGeom>
          <a:noFill/>
          <a:ln>
            <a:noFill/>
          </a:ln>
        </p:spPr>
      </p:pic>
      <p:pic>
        <p:nvPicPr>
          <p:cNvPr id="85" name="Google Shape;85;p16"/>
          <p:cNvPicPr preferRelativeResize="0"/>
          <p:nvPr/>
        </p:nvPicPr>
        <p:blipFill>
          <a:blip r:embed="rId4">
            <a:alphaModFix/>
          </a:blip>
          <a:stretch>
            <a:fillRect/>
          </a:stretch>
        </p:blipFill>
        <p:spPr>
          <a:xfrm>
            <a:off x="3495850" y="2918625"/>
            <a:ext cx="2250001" cy="1974666"/>
          </a:xfrm>
          <a:prstGeom prst="rect">
            <a:avLst/>
          </a:prstGeom>
          <a:noFill/>
          <a:ln>
            <a:noFill/>
          </a:ln>
        </p:spPr>
      </p:pic>
      <p:pic>
        <p:nvPicPr>
          <p:cNvPr id="86" name="Google Shape;86;p16"/>
          <p:cNvPicPr preferRelativeResize="0"/>
          <p:nvPr/>
        </p:nvPicPr>
        <p:blipFill>
          <a:blip r:embed="rId5">
            <a:alphaModFix/>
          </a:blip>
          <a:stretch>
            <a:fillRect/>
          </a:stretch>
        </p:blipFill>
        <p:spPr>
          <a:xfrm>
            <a:off x="6135425" y="2918625"/>
            <a:ext cx="2760849" cy="1812025"/>
          </a:xfrm>
          <a:prstGeom prst="rect">
            <a:avLst/>
          </a:prstGeom>
          <a:noFill/>
          <a:ln>
            <a:noFill/>
          </a:ln>
        </p:spPr>
      </p:pic>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11700" y="1370150"/>
            <a:ext cx="8520600" cy="73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100" b="1">
                <a:solidFill>
                  <a:schemeClr val="dk1"/>
                </a:solidFill>
              </a:rPr>
              <a:t>1.2 Impresión 3D </a:t>
            </a: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r>
              <a:rPr lang="es" sz="1100" b="1">
                <a:solidFill>
                  <a:schemeClr val="dk1"/>
                </a:solidFill>
              </a:rPr>
              <a:t>Métodos de impresión 3D.</a:t>
            </a: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p:txBody>
      </p:sp>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5</a:t>
            </a:fld>
            <a:endParaRPr/>
          </a:p>
        </p:txBody>
      </p:sp>
      <p:sp>
        <p:nvSpPr>
          <p:cNvPr id="95" name="Google Shape;95;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chemeClr val="tx1"/>
              </a:solidFill>
            </a:endParaRPr>
          </a:p>
        </p:txBody>
      </p:sp>
      <p:pic>
        <p:nvPicPr>
          <p:cNvPr id="96" name="Google Shape;96;p17"/>
          <p:cNvPicPr preferRelativeResize="0"/>
          <p:nvPr/>
        </p:nvPicPr>
        <p:blipFill>
          <a:blip r:embed="rId3">
            <a:alphaModFix/>
          </a:blip>
          <a:stretch>
            <a:fillRect/>
          </a:stretch>
        </p:blipFill>
        <p:spPr>
          <a:xfrm>
            <a:off x="241200" y="2571750"/>
            <a:ext cx="2245426" cy="1263050"/>
          </a:xfrm>
          <a:prstGeom prst="rect">
            <a:avLst/>
          </a:prstGeom>
          <a:noFill/>
          <a:ln>
            <a:noFill/>
          </a:ln>
        </p:spPr>
      </p:pic>
      <p:sp>
        <p:nvSpPr>
          <p:cNvPr id="97" name="Google Shape;97;p17"/>
          <p:cNvSpPr txBox="1"/>
          <p:nvPr/>
        </p:nvSpPr>
        <p:spPr>
          <a:xfrm>
            <a:off x="241200" y="1983450"/>
            <a:ext cx="2245500" cy="48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t>SLA </a:t>
            </a:r>
            <a:endParaRPr sz="1000"/>
          </a:p>
          <a:p>
            <a:pPr marL="0" lvl="0" indent="0" algn="ctr" rtl="0">
              <a:spcBef>
                <a:spcPts val="0"/>
              </a:spcBef>
              <a:spcAft>
                <a:spcPts val="0"/>
              </a:spcAft>
              <a:buNone/>
            </a:pPr>
            <a:r>
              <a:rPr lang="es" sz="1000"/>
              <a:t>Estereolitografía</a:t>
            </a:r>
            <a:r>
              <a:rPr lang="es"/>
              <a:t> </a:t>
            </a:r>
            <a:endParaRPr/>
          </a:p>
        </p:txBody>
      </p:sp>
      <p:pic>
        <p:nvPicPr>
          <p:cNvPr id="98" name="Google Shape;98;p17"/>
          <p:cNvPicPr preferRelativeResize="0"/>
          <p:nvPr/>
        </p:nvPicPr>
        <p:blipFill>
          <a:blip r:embed="rId4">
            <a:alphaModFix/>
          </a:blip>
          <a:stretch>
            <a:fillRect/>
          </a:stretch>
        </p:blipFill>
        <p:spPr>
          <a:xfrm>
            <a:off x="3201525" y="2571749"/>
            <a:ext cx="2245424" cy="1263067"/>
          </a:xfrm>
          <a:prstGeom prst="rect">
            <a:avLst/>
          </a:prstGeom>
          <a:noFill/>
          <a:ln>
            <a:noFill/>
          </a:ln>
        </p:spPr>
      </p:pic>
      <p:pic>
        <p:nvPicPr>
          <p:cNvPr id="99" name="Google Shape;99;p17"/>
          <p:cNvPicPr preferRelativeResize="0"/>
          <p:nvPr/>
        </p:nvPicPr>
        <p:blipFill>
          <a:blip r:embed="rId5">
            <a:alphaModFix/>
          </a:blip>
          <a:stretch>
            <a:fillRect/>
          </a:stretch>
        </p:blipFill>
        <p:spPr>
          <a:xfrm>
            <a:off x="6540394" y="2571750"/>
            <a:ext cx="2291905" cy="1289200"/>
          </a:xfrm>
          <a:prstGeom prst="rect">
            <a:avLst/>
          </a:prstGeom>
          <a:noFill/>
          <a:ln>
            <a:noFill/>
          </a:ln>
        </p:spPr>
      </p:pic>
      <p:sp>
        <p:nvSpPr>
          <p:cNvPr id="100" name="Google Shape;100;p17"/>
          <p:cNvSpPr txBox="1"/>
          <p:nvPr/>
        </p:nvSpPr>
        <p:spPr>
          <a:xfrm>
            <a:off x="3201475" y="1983450"/>
            <a:ext cx="2245500" cy="48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t>FDM </a:t>
            </a:r>
            <a:endParaRPr sz="1000"/>
          </a:p>
          <a:p>
            <a:pPr marL="0" lvl="0" indent="0" algn="ctr" rtl="0">
              <a:spcBef>
                <a:spcPts val="0"/>
              </a:spcBef>
              <a:spcAft>
                <a:spcPts val="0"/>
              </a:spcAft>
              <a:buNone/>
            </a:pPr>
            <a:r>
              <a:rPr lang="es" sz="1000"/>
              <a:t>Deposición Fundida </a:t>
            </a:r>
            <a:r>
              <a:rPr lang="es"/>
              <a:t> </a:t>
            </a:r>
            <a:endParaRPr/>
          </a:p>
        </p:txBody>
      </p:sp>
      <p:sp>
        <p:nvSpPr>
          <p:cNvPr id="101" name="Google Shape;101;p17"/>
          <p:cNvSpPr txBox="1"/>
          <p:nvPr/>
        </p:nvSpPr>
        <p:spPr>
          <a:xfrm>
            <a:off x="6563600" y="1899025"/>
            <a:ext cx="2245500" cy="48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t>SLS </a:t>
            </a:r>
            <a:endParaRPr sz="1000"/>
          </a:p>
          <a:p>
            <a:pPr marL="0" lvl="0" indent="0" algn="ctr" rtl="0">
              <a:spcBef>
                <a:spcPts val="0"/>
              </a:spcBef>
              <a:spcAft>
                <a:spcPts val="0"/>
              </a:spcAft>
              <a:buNone/>
            </a:pPr>
            <a:r>
              <a:rPr lang="es" sz="1000"/>
              <a:t>Sinterizado por Láser </a:t>
            </a:r>
            <a:endParaRPr sz="1000"/>
          </a:p>
          <a:p>
            <a:pPr marL="0" lvl="0" indent="0" algn="ctr" rtl="0">
              <a:spcBef>
                <a:spcPts val="0"/>
              </a:spcBef>
              <a:spcAft>
                <a:spcPts val="0"/>
              </a:spcAft>
              <a:buNone/>
            </a:pPr>
            <a:r>
              <a:rPr lang="es" sz="1000"/>
              <a:t>(Lecho de Polvos) </a:t>
            </a:r>
            <a:r>
              <a:rPr lang="e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body" idx="1"/>
          </p:nvPr>
        </p:nvSpPr>
        <p:spPr>
          <a:xfrm>
            <a:off x="311700" y="1370150"/>
            <a:ext cx="8520600" cy="73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100" b="1">
                <a:solidFill>
                  <a:schemeClr val="dk1"/>
                </a:solidFill>
              </a:rPr>
              <a:t>1.2 Impresión 3D </a:t>
            </a: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r>
              <a:rPr lang="es" sz="1100" b="1">
                <a:solidFill>
                  <a:schemeClr val="dk1"/>
                </a:solidFill>
              </a:rPr>
              <a:t>Métodos de impresión 3D.</a:t>
            </a: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p:txBody>
      </p:sp>
      <p:sp>
        <p:nvSpPr>
          <p:cNvPr id="107" name="Google Shape;10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6</a:t>
            </a:fld>
            <a:endParaRPr/>
          </a:p>
        </p:txBody>
      </p:sp>
      <p:sp>
        <p:nvSpPr>
          <p:cNvPr id="109" name="Google Shape;10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chemeClr val="tx1"/>
              </a:solidFill>
            </a:endParaRPr>
          </a:p>
        </p:txBody>
      </p:sp>
      <p:graphicFrame>
        <p:nvGraphicFramePr>
          <p:cNvPr id="110" name="Google Shape;110;p18"/>
          <p:cNvGraphicFramePr/>
          <p:nvPr/>
        </p:nvGraphicFramePr>
        <p:xfrm>
          <a:off x="1899000" y="2148525"/>
          <a:ext cx="5731200" cy="2854960"/>
        </p:xfrm>
        <a:graphic>
          <a:graphicData uri="http://schemas.openxmlformats.org/drawingml/2006/table">
            <a:tbl>
              <a:tblPr>
                <a:noFill/>
                <a:tableStyleId>{0801CCCF-1E3C-469B-AEA4-7FE97356705C}</a:tableStyleId>
              </a:tblPr>
              <a:tblGrid>
                <a:gridCol w="1910400">
                  <a:extLst>
                    <a:ext uri="{9D8B030D-6E8A-4147-A177-3AD203B41FA5}">
                      <a16:colId xmlns:a16="http://schemas.microsoft.com/office/drawing/2014/main" val="20000"/>
                    </a:ext>
                  </a:extLst>
                </a:gridCol>
                <a:gridCol w="1910400">
                  <a:extLst>
                    <a:ext uri="{9D8B030D-6E8A-4147-A177-3AD203B41FA5}">
                      <a16:colId xmlns:a16="http://schemas.microsoft.com/office/drawing/2014/main" val="20001"/>
                    </a:ext>
                  </a:extLst>
                </a:gridCol>
                <a:gridCol w="1910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s" sz="1100" b="1"/>
                        <a:t>Tecnología</a:t>
                      </a:r>
                      <a:endParaRPr sz="1100" b="1"/>
                    </a:p>
                  </a:txBody>
                  <a:tcPr marL="63500" marR="63500" marT="63500" marB="63500"/>
                </a:tc>
                <a:tc>
                  <a:txBody>
                    <a:bodyPr/>
                    <a:lstStyle/>
                    <a:p>
                      <a:pPr marL="0" lvl="0" indent="0" algn="l" rtl="0">
                        <a:spcBef>
                          <a:spcPts val="0"/>
                        </a:spcBef>
                        <a:spcAft>
                          <a:spcPts val="0"/>
                        </a:spcAft>
                        <a:buNone/>
                      </a:pPr>
                      <a:r>
                        <a:rPr lang="es" sz="1100" b="1"/>
                        <a:t>Ventajas</a:t>
                      </a:r>
                      <a:endParaRPr sz="1100" b="1"/>
                    </a:p>
                  </a:txBody>
                  <a:tcPr marL="63500" marR="63500" marT="63500" marB="63500"/>
                </a:tc>
                <a:tc>
                  <a:txBody>
                    <a:bodyPr/>
                    <a:lstStyle/>
                    <a:p>
                      <a:pPr marL="0" lvl="0" indent="0" algn="l" rtl="0">
                        <a:spcBef>
                          <a:spcPts val="0"/>
                        </a:spcBef>
                        <a:spcAft>
                          <a:spcPts val="0"/>
                        </a:spcAft>
                        <a:buNone/>
                      </a:pPr>
                      <a:r>
                        <a:rPr lang="es" sz="1100" b="1"/>
                        <a:t>Desventajas</a:t>
                      </a:r>
                      <a:endParaRPr sz="1100" b="1"/>
                    </a:p>
                  </a:txBody>
                  <a:tcPr marL="63500" marR="63500" marT="63500" marB="63500"/>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s" sz="1100"/>
                        <a:t>Estereolitografía SLA</a:t>
                      </a:r>
                      <a:endParaRPr sz="1100"/>
                    </a:p>
                  </a:txBody>
                  <a:tcPr marL="63500" marR="63500" marT="63500" marB="63500"/>
                </a:tc>
                <a:tc>
                  <a:txBody>
                    <a:bodyPr/>
                    <a:lstStyle/>
                    <a:p>
                      <a:pPr marL="0" lvl="0" indent="0" algn="l" rtl="0">
                        <a:spcBef>
                          <a:spcPts val="0"/>
                        </a:spcBef>
                        <a:spcAft>
                          <a:spcPts val="0"/>
                        </a:spcAft>
                        <a:buNone/>
                      </a:pPr>
                      <a:r>
                        <a:rPr lang="es" sz="1100"/>
                        <a:t>Buena resolución, proceso estable, imprime geometrías complejas, piezas con buenas terminaciones. </a:t>
                      </a:r>
                      <a:endParaRPr sz="1100"/>
                    </a:p>
                  </a:txBody>
                  <a:tcPr marL="63500" marR="63500" marT="63500" marB="63500"/>
                </a:tc>
                <a:tc>
                  <a:txBody>
                    <a:bodyPr/>
                    <a:lstStyle/>
                    <a:p>
                      <a:pPr marL="0" lvl="0" indent="0" algn="l" rtl="0">
                        <a:spcBef>
                          <a:spcPts val="0"/>
                        </a:spcBef>
                        <a:spcAft>
                          <a:spcPts val="0"/>
                        </a:spcAft>
                        <a:buNone/>
                      </a:pPr>
                      <a:r>
                        <a:rPr lang="es" sz="1100"/>
                        <a:t>Material costoso, tratamientos especiales y requiere estructuras de soporte.</a:t>
                      </a:r>
                      <a:endParaRPr sz="1100"/>
                    </a:p>
                  </a:txBody>
                  <a:tcPr marL="63500" marR="63500" marT="63500" marB="63500"/>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s" sz="1100"/>
                        <a:t>Selective Laser</a:t>
                      </a:r>
                      <a:endParaRPr sz="1100"/>
                    </a:p>
                    <a:p>
                      <a:pPr marL="0" lvl="0" indent="0" algn="l" rtl="0">
                        <a:spcBef>
                          <a:spcPts val="0"/>
                        </a:spcBef>
                        <a:spcAft>
                          <a:spcPts val="0"/>
                        </a:spcAft>
                        <a:buNone/>
                      </a:pPr>
                      <a:r>
                        <a:rPr lang="es" sz="1100"/>
                        <a:t>Sintering (SLS)</a:t>
                      </a:r>
                      <a:endParaRPr sz="1100"/>
                    </a:p>
                  </a:txBody>
                  <a:tcPr marL="63500" marR="63500" marT="63500" marB="63500"/>
                </a:tc>
                <a:tc>
                  <a:txBody>
                    <a:bodyPr/>
                    <a:lstStyle/>
                    <a:p>
                      <a:pPr marL="0" lvl="0" indent="0" algn="l" rtl="0">
                        <a:spcBef>
                          <a:spcPts val="0"/>
                        </a:spcBef>
                        <a:spcAft>
                          <a:spcPts val="0"/>
                        </a:spcAft>
                        <a:buNone/>
                      </a:pPr>
                      <a:r>
                        <a:rPr lang="es" sz="1100"/>
                        <a:t>No requiere estructuras de soporte, elevada resistencia química y al calor.</a:t>
                      </a:r>
                      <a:endParaRPr sz="1100"/>
                    </a:p>
                  </a:txBody>
                  <a:tcPr marL="63500" marR="63500" marT="63500" marB="63500"/>
                </a:tc>
                <a:tc>
                  <a:txBody>
                    <a:bodyPr/>
                    <a:lstStyle/>
                    <a:p>
                      <a:pPr marL="0" lvl="0" indent="0" algn="l" rtl="0">
                        <a:spcBef>
                          <a:spcPts val="0"/>
                        </a:spcBef>
                        <a:spcAft>
                          <a:spcPts val="0"/>
                        </a:spcAft>
                        <a:buNone/>
                      </a:pPr>
                      <a:r>
                        <a:rPr lang="es" sz="1100"/>
                        <a:t>Precisión limitada por el tamaño de partícula del polvo, acabado superficial rugoso</a:t>
                      </a:r>
                      <a:endParaRPr sz="1100"/>
                    </a:p>
                  </a:txBody>
                  <a:tcPr marL="63500" marR="63500" marT="63500" marB="63500"/>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s" sz="1100"/>
                        <a:t>Fused Deposition Modeling (FDM)</a:t>
                      </a:r>
                      <a:endParaRPr sz="1100"/>
                    </a:p>
                  </a:txBody>
                  <a:tcPr marL="63500" marR="63500" marT="63500" marB="63500"/>
                </a:tc>
                <a:tc>
                  <a:txBody>
                    <a:bodyPr/>
                    <a:lstStyle/>
                    <a:p>
                      <a:pPr marL="0" lvl="0" indent="0" algn="l" rtl="0">
                        <a:spcBef>
                          <a:spcPts val="0"/>
                        </a:spcBef>
                        <a:spcAft>
                          <a:spcPts val="0"/>
                        </a:spcAft>
                        <a:buNone/>
                      </a:pPr>
                      <a:r>
                        <a:rPr lang="es" sz="1100"/>
                        <a:t>Fácil de usar, gran variedad de materiales termoplásticos, flexibles, resistentes, imprime geometrías complejas.</a:t>
                      </a:r>
                      <a:endParaRPr sz="1100"/>
                    </a:p>
                  </a:txBody>
                  <a:tcPr marL="63500" marR="63500" marT="63500" marB="63500"/>
                </a:tc>
                <a:tc>
                  <a:txBody>
                    <a:bodyPr/>
                    <a:lstStyle/>
                    <a:p>
                      <a:pPr marL="0" lvl="0" indent="0" algn="l" rtl="0">
                        <a:spcBef>
                          <a:spcPts val="0"/>
                        </a:spcBef>
                        <a:spcAft>
                          <a:spcPts val="0"/>
                        </a:spcAft>
                        <a:buNone/>
                      </a:pPr>
                      <a:r>
                        <a:rPr lang="es" sz="1100"/>
                        <a:t>Acabado superficial más pobre y construcción más lenta que SLA.</a:t>
                      </a:r>
                      <a:endParaRPr sz="1100"/>
                    </a:p>
                  </a:txBody>
                  <a:tcPr marL="63500" marR="63500" marT="63500" marB="63500"/>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body" idx="1"/>
          </p:nvPr>
        </p:nvSpPr>
        <p:spPr>
          <a:xfrm>
            <a:off x="311700" y="1370150"/>
            <a:ext cx="8520600" cy="731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100" b="1">
                <a:solidFill>
                  <a:schemeClr val="dk1"/>
                </a:solidFill>
              </a:rPr>
              <a:t>1.3 Tipologías Impresoras 3D FDM</a:t>
            </a: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p:txBody>
      </p:sp>
      <p:sp>
        <p:nvSpPr>
          <p:cNvPr id="116" name="Google Shape;11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7</a:t>
            </a:fld>
            <a:endParaRPr/>
          </a:p>
        </p:txBody>
      </p:sp>
      <p:sp>
        <p:nvSpPr>
          <p:cNvPr id="118" name="Google Shape;11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chemeClr val="tx1"/>
              </a:solidFill>
            </a:endParaRPr>
          </a:p>
        </p:txBody>
      </p:sp>
      <p:pic>
        <p:nvPicPr>
          <p:cNvPr id="119" name="Google Shape;119;p19"/>
          <p:cNvPicPr preferRelativeResize="0"/>
          <p:nvPr/>
        </p:nvPicPr>
        <p:blipFill>
          <a:blip r:embed="rId3">
            <a:alphaModFix/>
          </a:blip>
          <a:stretch>
            <a:fillRect/>
          </a:stretch>
        </p:blipFill>
        <p:spPr>
          <a:xfrm>
            <a:off x="363525" y="2520150"/>
            <a:ext cx="2100925" cy="2100925"/>
          </a:xfrm>
          <a:prstGeom prst="rect">
            <a:avLst/>
          </a:prstGeom>
          <a:noFill/>
          <a:ln>
            <a:noFill/>
          </a:ln>
        </p:spPr>
      </p:pic>
      <p:pic>
        <p:nvPicPr>
          <p:cNvPr id="120" name="Google Shape;120;p19"/>
          <p:cNvPicPr preferRelativeResize="0"/>
          <p:nvPr/>
        </p:nvPicPr>
        <p:blipFill>
          <a:blip r:embed="rId4">
            <a:alphaModFix/>
          </a:blip>
          <a:stretch>
            <a:fillRect/>
          </a:stretch>
        </p:blipFill>
        <p:spPr>
          <a:xfrm>
            <a:off x="6185103" y="2571750"/>
            <a:ext cx="3008672" cy="2253575"/>
          </a:xfrm>
          <a:prstGeom prst="rect">
            <a:avLst/>
          </a:prstGeom>
          <a:noFill/>
          <a:ln>
            <a:noFill/>
          </a:ln>
        </p:spPr>
      </p:pic>
      <p:pic>
        <p:nvPicPr>
          <p:cNvPr id="121" name="Google Shape;121;p19"/>
          <p:cNvPicPr preferRelativeResize="0"/>
          <p:nvPr/>
        </p:nvPicPr>
        <p:blipFill>
          <a:blip r:embed="rId5">
            <a:alphaModFix/>
          </a:blip>
          <a:stretch>
            <a:fillRect/>
          </a:stretch>
        </p:blipFill>
        <p:spPr>
          <a:xfrm>
            <a:off x="3258312" y="2232775"/>
            <a:ext cx="2627374" cy="2430449"/>
          </a:xfrm>
          <a:prstGeom prst="rect">
            <a:avLst/>
          </a:prstGeom>
          <a:noFill/>
          <a:ln>
            <a:noFill/>
          </a:ln>
        </p:spPr>
      </p:pic>
      <p:sp>
        <p:nvSpPr>
          <p:cNvPr id="122" name="Google Shape;122;p19"/>
          <p:cNvSpPr txBox="1"/>
          <p:nvPr/>
        </p:nvSpPr>
        <p:spPr>
          <a:xfrm>
            <a:off x="717875" y="2064800"/>
            <a:ext cx="15246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Impresora Delta </a:t>
            </a:r>
            <a:endParaRPr/>
          </a:p>
        </p:txBody>
      </p:sp>
      <p:sp>
        <p:nvSpPr>
          <p:cNvPr id="123" name="Google Shape;123;p19"/>
          <p:cNvSpPr txBox="1"/>
          <p:nvPr/>
        </p:nvSpPr>
        <p:spPr>
          <a:xfrm>
            <a:off x="3682550" y="2064800"/>
            <a:ext cx="1929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Impresora cartesiana</a:t>
            </a:r>
            <a:endParaRPr/>
          </a:p>
        </p:txBody>
      </p:sp>
      <p:sp>
        <p:nvSpPr>
          <p:cNvPr id="124" name="Google Shape;124;p19"/>
          <p:cNvSpPr txBox="1"/>
          <p:nvPr/>
        </p:nvSpPr>
        <p:spPr>
          <a:xfrm>
            <a:off x="6773025" y="2109100"/>
            <a:ext cx="1929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t>Impresora Core XY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body" idx="1"/>
          </p:nvPr>
        </p:nvSpPr>
        <p:spPr>
          <a:xfrm>
            <a:off x="311688" y="1435613"/>
            <a:ext cx="8520600" cy="7317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100" b="1">
                <a:solidFill>
                  <a:schemeClr val="dk1"/>
                </a:solidFill>
              </a:rPr>
              <a:t>1.4 Principio de Funcionamiento: Partes electrónicas, mecánicas y térmicas</a:t>
            </a:r>
            <a:endParaRPr sz="1100" b="1">
              <a:solidFill>
                <a:schemeClr val="dk1"/>
              </a:solidFill>
            </a:endParaRPr>
          </a:p>
          <a:p>
            <a:pPr marL="0" lvl="0" indent="0" algn="just" rtl="0">
              <a:spcBef>
                <a:spcPts val="0"/>
              </a:spcBef>
              <a:spcAft>
                <a:spcPts val="0"/>
              </a:spcAft>
              <a:buClr>
                <a:schemeClr val="dk1"/>
              </a:buClr>
              <a:buSzPts val="1100"/>
              <a:buFont typeface="Arial"/>
              <a:buNone/>
            </a:pPr>
            <a:endParaRPr sz="1100" b="1">
              <a:solidFill>
                <a:schemeClr val="dk1"/>
              </a:solidFill>
            </a:endParaRPr>
          </a:p>
          <a:p>
            <a:pPr marL="0" lvl="0" indent="0" algn="just" rtl="0">
              <a:spcBef>
                <a:spcPts val="0"/>
              </a:spcBef>
              <a:spcAft>
                <a:spcPts val="0"/>
              </a:spcAft>
              <a:buClr>
                <a:schemeClr val="dk1"/>
              </a:buClr>
              <a:buSzPts val="1100"/>
              <a:buFont typeface="Arial"/>
              <a:buNone/>
            </a:pPr>
            <a:r>
              <a:rPr lang="es" sz="1100">
                <a:solidFill>
                  <a:schemeClr val="dk1"/>
                </a:solidFill>
              </a:rPr>
              <a:t>En este curso de impresión 3D FDM, nos concentramos en la tipología de impresora cartesiana, dado que es la más utilizada en diversas disciplinas, además del equilibrio que existe entre mantenimiento, confiabilidad, calibración y utilización. Una máquina 3D está compuesta por cuatro grandes grupos de partes:</a:t>
            </a:r>
            <a:endParaRPr sz="1100">
              <a:solidFill>
                <a:schemeClr val="dk1"/>
              </a:solidFill>
            </a:endParaRPr>
          </a:p>
          <a:p>
            <a:pPr marL="0" lvl="0" indent="0" algn="just" rtl="0">
              <a:spcBef>
                <a:spcPts val="0"/>
              </a:spcBef>
              <a:spcAft>
                <a:spcPts val="0"/>
              </a:spcAft>
              <a:buClr>
                <a:schemeClr val="dk1"/>
              </a:buClr>
              <a:buSzPts val="1100"/>
              <a:buFont typeface="Arial"/>
              <a:buNone/>
            </a:pPr>
            <a:endParaRPr sz="1100">
              <a:solidFill>
                <a:schemeClr val="dk1"/>
              </a:solidFill>
            </a:endParaRPr>
          </a:p>
          <a:p>
            <a:pPr marL="457200" lvl="0" indent="-298450" algn="just" rtl="0">
              <a:spcBef>
                <a:spcPts val="0"/>
              </a:spcBef>
              <a:spcAft>
                <a:spcPts val="0"/>
              </a:spcAft>
              <a:buClr>
                <a:schemeClr val="dk1"/>
              </a:buClr>
              <a:buSzPts val="1100"/>
              <a:buAutoNum type="arabicPeriod"/>
            </a:pPr>
            <a:r>
              <a:rPr lang="es" sz="1100">
                <a:solidFill>
                  <a:schemeClr val="dk1"/>
                </a:solidFill>
              </a:rPr>
              <a:t>Estructural</a:t>
            </a:r>
            <a:endParaRPr sz="1100">
              <a:solidFill>
                <a:schemeClr val="dk1"/>
              </a:solidFill>
            </a:endParaRPr>
          </a:p>
          <a:p>
            <a:pPr marL="457200" lvl="0" indent="-298450" algn="just" rtl="0">
              <a:spcBef>
                <a:spcPts val="0"/>
              </a:spcBef>
              <a:spcAft>
                <a:spcPts val="0"/>
              </a:spcAft>
              <a:buClr>
                <a:schemeClr val="dk1"/>
              </a:buClr>
              <a:buSzPts val="1100"/>
              <a:buAutoNum type="arabicPeriod"/>
            </a:pPr>
            <a:r>
              <a:rPr lang="es" sz="1100">
                <a:solidFill>
                  <a:schemeClr val="dk1"/>
                </a:solidFill>
              </a:rPr>
              <a:t>Mecánica</a:t>
            </a:r>
            <a:endParaRPr sz="1100">
              <a:solidFill>
                <a:schemeClr val="dk1"/>
              </a:solidFill>
            </a:endParaRPr>
          </a:p>
          <a:p>
            <a:pPr marL="457200" lvl="0" indent="-298450" algn="just" rtl="0">
              <a:spcBef>
                <a:spcPts val="0"/>
              </a:spcBef>
              <a:spcAft>
                <a:spcPts val="0"/>
              </a:spcAft>
              <a:buClr>
                <a:schemeClr val="dk1"/>
              </a:buClr>
              <a:buSzPts val="1100"/>
              <a:buAutoNum type="arabicPeriod"/>
            </a:pPr>
            <a:r>
              <a:rPr lang="es" sz="1100">
                <a:solidFill>
                  <a:schemeClr val="dk1"/>
                </a:solidFill>
              </a:rPr>
              <a:t>Térmica</a:t>
            </a:r>
            <a:endParaRPr sz="1100">
              <a:solidFill>
                <a:schemeClr val="dk1"/>
              </a:solidFill>
            </a:endParaRPr>
          </a:p>
          <a:p>
            <a:pPr marL="457200" lvl="0" indent="-298450" algn="just" rtl="0">
              <a:spcBef>
                <a:spcPts val="0"/>
              </a:spcBef>
              <a:spcAft>
                <a:spcPts val="0"/>
              </a:spcAft>
              <a:buClr>
                <a:schemeClr val="dk1"/>
              </a:buClr>
              <a:buSzPts val="1100"/>
              <a:buAutoNum type="arabicPeriod"/>
            </a:pPr>
            <a:r>
              <a:rPr lang="es" sz="1100">
                <a:solidFill>
                  <a:schemeClr val="dk1"/>
                </a:solidFill>
              </a:rPr>
              <a:t>Electrónica </a:t>
            </a:r>
            <a:endParaRPr sz="1100">
              <a:solidFill>
                <a:schemeClr val="dk1"/>
              </a:solidFill>
            </a:endParaRPr>
          </a:p>
          <a:p>
            <a:pPr marL="0" lvl="0" indent="0" algn="just" rtl="0">
              <a:spcBef>
                <a:spcPts val="0"/>
              </a:spcBef>
              <a:spcAft>
                <a:spcPts val="0"/>
              </a:spcAft>
              <a:buClr>
                <a:schemeClr val="dk1"/>
              </a:buClr>
              <a:buSzPts val="1100"/>
              <a:buFont typeface="Arial"/>
              <a:buNone/>
            </a:pPr>
            <a:endParaRPr sz="1100">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p:txBody>
      </p:sp>
      <p:sp>
        <p:nvSpPr>
          <p:cNvPr id="130" name="Google Shape;13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8</a:t>
            </a:fld>
            <a:endParaRPr/>
          </a:p>
        </p:txBody>
      </p:sp>
      <p:sp>
        <p:nvSpPr>
          <p:cNvPr id="132" name="Google Shape;13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rgbClr val="FFFFFF"/>
              </a:solidFill>
            </a:endParaRPr>
          </a:p>
        </p:txBody>
      </p:sp>
      <p:pic>
        <p:nvPicPr>
          <p:cNvPr id="133" name="Google Shape;133;p20"/>
          <p:cNvPicPr preferRelativeResize="0"/>
          <p:nvPr/>
        </p:nvPicPr>
        <p:blipFill>
          <a:blip r:embed="rId3">
            <a:alphaModFix/>
          </a:blip>
          <a:stretch>
            <a:fillRect/>
          </a:stretch>
        </p:blipFill>
        <p:spPr>
          <a:xfrm>
            <a:off x="4571998" y="2086975"/>
            <a:ext cx="3088175" cy="2856725"/>
          </a:xfrm>
          <a:prstGeom prst="rect">
            <a:avLst/>
          </a:prstGeom>
          <a:noFill/>
          <a:ln>
            <a:noFill/>
          </a:ln>
        </p:spPr>
      </p:pic>
      <p:cxnSp>
        <p:nvCxnSpPr>
          <p:cNvPr id="134" name="Google Shape;134;p20"/>
          <p:cNvCxnSpPr/>
          <p:nvPr/>
        </p:nvCxnSpPr>
        <p:spPr>
          <a:xfrm rot="10800000">
            <a:off x="6682875" y="3929750"/>
            <a:ext cx="1228500" cy="740100"/>
          </a:xfrm>
          <a:prstGeom prst="straightConnector1">
            <a:avLst/>
          </a:prstGeom>
          <a:noFill/>
          <a:ln w="28575" cap="flat" cmpd="sng">
            <a:solidFill>
              <a:srgbClr val="FF0000"/>
            </a:solidFill>
            <a:prstDash val="solid"/>
            <a:round/>
            <a:headEnd type="none" w="med" len="med"/>
            <a:tailEnd type="none" w="med" len="med"/>
          </a:ln>
        </p:spPr>
      </p:cxnSp>
      <p:cxnSp>
        <p:nvCxnSpPr>
          <p:cNvPr id="135" name="Google Shape;135;p20"/>
          <p:cNvCxnSpPr/>
          <p:nvPr/>
        </p:nvCxnSpPr>
        <p:spPr>
          <a:xfrm rot="10800000">
            <a:off x="4618025" y="2849200"/>
            <a:ext cx="784500" cy="185100"/>
          </a:xfrm>
          <a:prstGeom prst="straightConnector1">
            <a:avLst/>
          </a:prstGeom>
          <a:noFill/>
          <a:ln w="28575" cap="flat" cmpd="sng">
            <a:solidFill>
              <a:srgbClr val="00FFFF"/>
            </a:solidFill>
            <a:prstDash val="solid"/>
            <a:round/>
            <a:headEnd type="none" w="med" len="med"/>
            <a:tailEnd type="none" w="med" len="med"/>
          </a:ln>
        </p:spPr>
      </p:cxnSp>
      <p:cxnSp>
        <p:nvCxnSpPr>
          <p:cNvPr id="136" name="Google Shape;136;p20"/>
          <p:cNvCxnSpPr/>
          <p:nvPr/>
        </p:nvCxnSpPr>
        <p:spPr>
          <a:xfrm rot="10800000">
            <a:off x="4632800" y="2841800"/>
            <a:ext cx="540300" cy="340500"/>
          </a:xfrm>
          <a:prstGeom prst="straightConnector1">
            <a:avLst/>
          </a:prstGeom>
          <a:noFill/>
          <a:ln w="28575" cap="flat" cmpd="sng">
            <a:solidFill>
              <a:srgbClr val="00FFFF"/>
            </a:solidFill>
            <a:prstDash val="solid"/>
            <a:round/>
            <a:headEnd type="none" w="med" len="med"/>
            <a:tailEnd type="none" w="med" len="med"/>
          </a:ln>
        </p:spPr>
      </p:cxnSp>
      <p:cxnSp>
        <p:nvCxnSpPr>
          <p:cNvPr id="137" name="Google Shape;137;p20"/>
          <p:cNvCxnSpPr/>
          <p:nvPr/>
        </p:nvCxnSpPr>
        <p:spPr>
          <a:xfrm flipH="1">
            <a:off x="4588525" y="3411725"/>
            <a:ext cx="910200" cy="629100"/>
          </a:xfrm>
          <a:prstGeom prst="straightConnector1">
            <a:avLst/>
          </a:prstGeom>
          <a:noFill/>
          <a:ln w="28575" cap="flat" cmpd="sng">
            <a:solidFill>
              <a:srgbClr val="FF9900"/>
            </a:solidFill>
            <a:prstDash val="solid"/>
            <a:round/>
            <a:headEnd type="none" w="med" len="med"/>
            <a:tailEnd type="none" w="med" len="med"/>
          </a:ln>
        </p:spPr>
      </p:cxnSp>
      <p:cxnSp>
        <p:nvCxnSpPr>
          <p:cNvPr id="138" name="Google Shape;138;p20"/>
          <p:cNvCxnSpPr/>
          <p:nvPr/>
        </p:nvCxnSpPr>
        <p:spPr>
          <a:xfrm rot="10800000" flipH="1">
            <a:off x="5668950" y="3071375"/>
            <a:ext cx="1909500" cy="799200"/>
          </a:xfrm>
          <a:prstGeom prst="straightConnector1">
            <a:avLst/>
          </a:prstGeom>
          <a:noFill/>
          <a:ln w="28575" cap="flat" cmpd="sng">
            <a:solidFill>
              <a:srgbClr val="FFFF00"/>
            </a:solidFill>
            <a:prstDash val="solid"/>
            <a:round/>
            <a:headEnd type="none" w="med" len="med"/>
            <a:tailEnd type="none" w="med" len="med"/>
          </a:ln>
        </p:spPr>
      </p:cxnSp>
      <p:cxnSp>
        <p:nvCxnSpPr>
          <p:cNvPr id="139" name="Google Shape;139;p20"/>
          <p:cNvCxnSpPr/>
          <p:nvPr/>
        </p:nvCxnSpPr>
        <p:spPr>
          <a:xfrm rot="10800000" flipH="1">
            <a:off x="6971475" y="3093375"/>
            <a:ext cx="599400" cy="658800"/>
          </a:xfrm>
          <a:prstGeom prst="straightConnector1">
            <a:avLst/>
          </a:prstGeom>
          <a:noFill/>
          <a:ln w="28575" cap="flat" cmpd="sng">
            <a:solidFill>
              <a:srgbClr val="FFFF00"/>
            </a:solidFill>
            <a:prstDash val="solid"/>
            <a:round/>
            <a:headEnd type="none" w="med" len="med"/>
            <a:tailEnd type="none" w="med" len="med"/>
          </a:ln>
        </p:spPr>
      </p:cxnSp>
      <p:sp>
        <p:nvSpPr>
          <p:cNvPr id="140" name="Google Shape;140;p20"/>
          <p:cNvSpPr txBox="1"/>
          <p:nvPr/>
        </p:nvSpPr>
        <p:spPr>
          <a:xfrm>
            <a:off x="4313100" y="2585225"/>
            <a:ext cx="258900" cy="340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a:t>2</a:t>
            </a:r>
            <a:endParaRPr/>
          </a:p>
        </p:txBody>
      </p:sp>
      <p:sp>
        <p:nvSpPr>
          <p:cNvPr id="141" name="Google Shape;141;p20"/>
          <p:cNvSpPr txBox="1"/>
          <p:nvPr/>
        </p:nvSpPr>
        <p:spPr>
          <a:xfrm>
            <a:off x="4313100" y="3811375"/>
            <a:ext cx="258900" cy="340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a:t>3</a:t>
            </a:r>
            <a:endParaRPr/>
          </a:p>
        </p:txBody>
      </p:sp>
      <p:sp>
        <p:nvSpPr>
          <p:cNvPr id="142" name="Google Shape;142;p20"/>
          <p:cNvSpPr txBox="1"/>
          <p:nvPr/>
        </p:nvSpPr>
        <p:spPr>
          <a:xfrm>
            <a:off x="7936863" y="4511425"/>
            <a:ext cx="258900" cy="340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a:t>1</a:t>
            </a:r>
            <a:endParaRPr/>
          </a:p>
        </p:txBody>
      </p:sp>
      <p:sp>
        <p:nvSpPr>
          <p:cNvPr id="143" name="Google Shape;143;p20"/>
          <p:cNvSpPr txBox="1"/>
          <p:nvPr/>
        </p:nvSpPr>
        <p:spPr>
          <a:xfrm>
            <a:off x="7578450" y="2878288"/>
            <a:ext cx="258900" cy="3405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
              <a:t>4</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body" idx="1"/>
          </p:nvPr>
        </p:nvSpPr>
        <p:spPr>
          <a:xfrm>
            <a:off x="311700" y="1435619"/>
            <a:ext cx="8520600" cy="393600"/>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sz="1100" b="1">
                <a:solidFill>
                  <a:schemeClr val="dk1"/>
                </a:solidFill>
              </a:rPr>
              <a:t>1.4 Principio de Funcionamiento: Partes electrónicas, mecánicas y térmicas</a:t>
            </a:r>
            <a:endParaRPr sz="1100" b="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45720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b="1">
              <a:solidFill>
                <a:schemeClr val="dk1"/>
              </a:solidFill>
            </a:endParaRPr>
          </a:p>
          <a:p>
            <a:pPr marL="0" lvl="0" indent="0" algn="just" rtl="0">
              <a:spcBef>
                <a:spcPts val="0"/>
              </a:spcBef>
              <a:spcAft>
                <a:spcPts val="0"/>
              </a:spcAft>
              <a:buNone/>
            </a:pPr>
            <a:endParaRPr sz="1100" i="1">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a:p>
            <a:pPr marL="0" lvl="0" indent="0" algn="just" rtl="0">
              <a:spcBef>
                <a:spcPts val="0"/>
              </a:spcBef>
              <a:spcAft>
                <a:spcPts val="0"/>
              </a:spcAft>
              <a:buNone/>
            </a:pPr>
            <a:endParaRPr sz="1100">
              <a:solidFill>
                <a:schemeClr val="dk1"/>
              </a:solidFill>
            </a:endParaRPr>
          </a:p>
        </p:txBody>
      </p:sp>
      <p:sp>
        <p:nvSpPr>
          <p:cNvPr id="149" name="Google Shape;14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a:t>9</a:t>
            </a:fld>
            <a:endParaRPr/>
          </a:p>
        </p:txBody>
      </p:sp>
      <p:sp>
        <p:nvSpPr>
          <p:cNvPr id="152" name="Google Shape;152;p21"/>
          <p:cNvSpPr txBox="1"/>
          <p:nvPr/>
        </p:nvSpPr>
        <p:spPr>
          <a:xfrm>
            <a:off x="399650" y="19241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Estructural </a:t>
            </a:r>
            <a:endParaRPr sz="900" b="1"/>
          </a:p>
        </p:txBody>
      </p:sp>
      <p:sp>
        <p:nvSpPr>
          <p:cNvPr id="153" name="Google Shape;153;p21"/>
          <p:cNvSpPr txBox="1"/>
          <p:nvPr/>
        </p:nvSpPr>
        <p:spPr>
          <a:xfrm>
            <a:off x="2572438" y="19241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Mecánica </a:t>
            </a:r>
            <a:endParaRPr sz="900" b="1"/>
          </a:p>
        </p:txBody>
      </p:sp>
      <p:sp>
        <p:nvSpPr>
          <p:cNvPr id="154" name="Google Shape;154;p21"/>
          <p:cNvSpPr txBox="1"/>
          <p:nvPr/>
        </p:nvSpPr>
        <p:spPr>
          <a:xfrm>
            <a:off x="4745225" y="19241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Térmica</a:t>
            </a:r>
            <a:endParaRPr sz="900" b="1"/>
          </a:p>
        </p:txBody>
      </p:sp>
      <p:sp>
        <p:nvSpPr>
          <p:cNvPr id="155" name="Google Shape;155;p21"/>
          <p:cNvSpPr txBox="1"/>
          <p:nvPr/>
        </p:nvSpPr>
        <p:spPr>
          <a:xfrm>
            <a:off x="7140025" y="1924175"/>
            <a:ext cx="10362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900" b="1"/>
              <a:t>Electrónica</a:t>
            </a:r>
            <a:endParaRPr sz="900" b="1"/>
          </a:p>
        </p:txBody>
      </p:sp>
      <p:pic>
        <p:nvPicPr>
          <p:cNvPr id="156" name="Google Shape;156;p21"/>
          <p:cNvPicPr preferRelativeResize="0"/>
          <p:nvPr/>
        </p:nvPicPr>
        <p:blipFill>
          <a:blip r:embed="rId3">
            <a:alphaModFix/>
          </a:blip>
          <a:stretch>
            <a:fillRect/>
          </a:stretch>
        </p:blipFill>
        <p:spPr>
          <a:xfrm>
            <a:off x="120550" y="2572800"/>
            <a:ext cx="1571196" cy="1370150"/>
          </a:xfrm>
          <a:prstGeom prst="rect">
            <a:avLst/>
          </a:prstGeom>
          <a:noFill/>
          <a:ln>
            <a:noFill/>
          </a:ln>
        </p:spPr>
      </p:pic>
      <p:pic>
        <p:nvPicPr>
          <p:cNvPr id="157" name="Google Shape;157;p21"/>
          <p:cNvPicPr preferRelativeResize="0"/>
          <p:nvPr/>
        </p:nvPicPr>
        <p:blipFill>
          <a:blip r:embed="rId4">
            <a:alphaModFix/>
          </a:blip>
          <a:stretch>
            <a:fillRect/>
          </a:stretch>
        </p:blipFill>
        <p:spPr>
          <a:xfrm>
            <a:off x="4557490" y="3395037"/>
            <a:ext cx="1370151" cy="1370151"/>
          </a:xfrm>
          <a:prstGeom prst="rect">
            <a:avLst/>
          </a:prstGeom>
          <a:noFill/>
          <a:ln>
            <a:noFill/>
          </a:ln>
        </p:spPr>
      </p:pic>
      <p:pic>
        <p:nvPicPr>
          <p:cNvPr id="158" name="Google Shape;158;p21"/>
          <p:cNvPicPr preferRelativeResize="0"/>
          <p:nvPr/>
        </p:nvPicPr>
        <p:blipFill>
          <a:blip r:embed="rId5">
            <a:alphaModFix/>
          </a:blip>
          <a:stretch>
            <a:fillRect/>
          </a:stretch>
        </p:blipFill>
        <p:spPr>
          <a:xfrm>
            <a:off x="5063660" y="2247137"/>
            <a:ext cx="1210851" cy="1131063"/>
          </a:xfrm>
          <a:prstGeom prst="rect">
            <a:avLst/>
          </a:prstGeom>
          <a:noFill/>
          <a:ln>
            <a:noFill/>
          </a:ln>
        </p:spPr>
      </p:pic>
      <p:pic>
        <p:nvPicPr>
          <p:cNvPr id="159" name="Google Shape;159;p21"/>
          <p:cNvPicPr preferRelativeResize="0"/>
          <p:nvPr/>
        </p:nvPicPr>
        <p:blipFill>
          <a:blip r:embed="rId6">
            <a:alphaModFix/>
          </a:blip>
          <a:stretch>
            <a:fillRect/>
          </a:stretch>
        </p:blipFill>
        <p:spPr>
          <a:xfrm>
            <a:off x="6991726" y="3171128"/>
            <a:ext cx="1409076" cy="1409076"/>
          </a:xfrm>
          <a:prstGeom prst="rect">
            <a:avLst/>
          </a:prstGeom>
          <a:noFill/>
          <a:ln>
            <a:noFill/>
          </a:ln>
        </p:spPr>
      </p:pic>
      <p:pic>
        <p:nvPicPr>
          <p:cNvPr id="160" name="Google Shape;160;p21"/>
          <p:cNvPicPr preferRelativeResize="0"/>
          <p:nvPr/>
        </p:nvPicPr>
        <p:blipFill rotWithShape="1">
          <a:blip r:embed="rId7">
            <a:alphaModFix/>
          </a:blip>
          <a:srcRect t="14761" b="7380"/>
          <a:stretch/>
        </p:blipFill>
        <p:spPr>
          <a:xfrm>
            <a:off x="6918000" y="2247125"/>
            <a:ext cx="1326950" cy="1033125"/>
          </a:xfrm>
          <a:prstGeom prst="rect">
            <a:avLst/>
          </a:prstGeom>
          <a:noFill/>
          <a:ln>
            <a:noFill/>
          </a:ln>
        </p:spPr>
      </p:pic>
      <p:pic>
        <p:nvPicPr>
          <p:cNvPr id="161" name="Google Shape;161;p21"/>
          <p:cNvPicPr preferRelativeResize="0"/>
          <p:nvPr/>
        </p:nvPicPr>
        <p:blipFill>
          <a:blip r:embed="rId8">
            <a:alphaModFix/>
          </a:blip>
          <a:stretch>
            <a:fillRect/>
          </a:stretch>
        </p:blipFill>
        <p:spPr>
          <a:xfrm>
            <a:off x="3093634" y="3306495"/>
            <a:ext cx="503284" cy="517018"/>
          </a:xfrm>
          <a:prstGeom prst="rect">
            <a:avLst/>
          </a:prstGeom>
          <a:noFill/>
          <a:ln>
            <a:noFill/>
          </a:ln>
        </p:spPr>
      </p:pic>
      <p:pic>
        <p:nvPicPr>
          <p:cNvPr id="162" name="Google Shape;162;p21"/>
          <p:cNvPicPr preferRelativeResize="0"/>
          <p:nvPr/>
        </p:nvPicPr>
        <p:blipFill>
          <a:blip r:embed="rId9">
            <a:alphaModFix/>
          </a:blip>
          <a:stretch>
            <a:fillRect/>
          </a:stretch>
        </p:blipFill>
        <p:spPr>
          <a:xfrm>
            <a:off x="2865111" y="2219288"/>
            <a:ext cx="879968" cy="1033124"/>
          </a:xfrm>
          <a:prstGeom prst="rect">
            <a:avLst/>
          </a:prstGeom>
          <a:noFill/>
          <a:ln>
            <a:noFill/>
          </a:ln>
        </p:spPr>
      </p:pic>
      <p:pic>
        <p:nvPicPr>
          <p:cNvPr id="163" name="Google Shape;163;p21"/>
          <p:cNvPicPr preferRelativeResize="0"/>
          <p:nvPr/>
        </p:nvPicPr>
        <p:blipFill>
          <a:blip r:embed="rId10">
            <a:alphaModFix/>
          </a:blip>
          <a:stretch>
            <a:fillRect/>
          </a:stretch>
        </p:blipFill>
        <p:spPr>
          <a:xfrm>
            <a:off x="2024181" y="2248050"/>
            <a:ext cx="1005678" cy="1033125"/>
          </a:xfrm>
          <a:prstGeom prst="rect">
            <a:avLst/>
          </a:prstGeom>
          <a:noFill/>
          <a:ln>
            <a:noFill/>
          </a:ln>
        </p:spPr>
      </p:pic>
      <p:pic>
        <p:nvPicPr>
          <p:cNvPr id="164" name="Google Shape;164;p21"/>
          <p:cNvPicPr preferRelativeResize="0"/>
          <p:nvPr/>
        </p:nvPicPr>
        <p:blipFill>
          <a:blip r:embed="rId11">
            <a:alphaModFix/>
          </a:blip>
          <a:stretch>
            <a:fillRect/>
          </a:stretch>
        </p:blipFill>
        <p:spPr>
          <a:xfrm>
            <a:off x="2087956" y="3188725"/>
            <a:ext cx="1005678" cy="1033126"/>
          </a:xfrm>
          <a:prstGeom prst="rect">
            <a:avLst/>
          </a:prstGeom>
          <a:noFill/>
          <a:ln>
            <a:noFill/>
          </a:ln>
        </p:spPr>
      </p:pic>
      <p:pic>
        <p:nvPicPr>
          <p:cNvPr id="165" name="Google Shape;165;p21"/>
          <p:cNvPicPr preferRelativeResize="0"/>
          <p:nvPr/>
        </p:nvPicPr>
        <p:blipFill>
          <a:blip r:embed="rId12">
            <a:alphaModFix/>
          </a:blip>
          <a:stretch>
            <a:fillRect/>
          </a:stretch>
        </p:blipFill>
        <p:spPr>
          <a:xfrm>
            <a:off x="2487744" y="4023688"/>
            <a:ext cx="1005678" cy="1033126"/>
          </a:xfrm>
          <a:prstGeom prst="rect">
            <a:avLst/>
          </a:prstGeom>
          <a:noFill/>
          <a:ln>
            <a:noFill/>
          </a:ln>
        </p:spPr>
      </p:pic>
      <p:pic>
        <p:nvPicPr>
          <p:cNvPr id="166" name="Google Shape;166;p21"/>
          <p:cNvPicPr preferRelativeResize="0"/>
          <p:nvPr/>
        </p:nvPicPr>
        <p:blipFill>
          <a:blip r:embed="rId13">
            <a:alphaModFix/>
          </a:blip>
          <a:stretch>
            <a:fillRect/>
          </a:stretch>
        </p:blipFill>
        <p:spPr>
          <a:xfrm>
            <a:off x="4388563" y="2571745"/>
            <a:ext cx="753125" cy="753125"/>
          </a:xfrm>
          <a:prstGeom prst="rect">
            <a:avLst/>
          </a:prstGeom>
          <a:noFill/>
          <a:ln>
            <a:noFill/>
          </a:ln>
        </p:spPr>
      </p:pic>
      <p:sp>
        <p:nvSpPr>
          <p:cNvPr id="21" name="Google Shape;132;p20">
            <a:extLst>
              <a:ext uri="{FF2B5EF4-FFF2-40B4-BE49-F238E27FC236}">
                <a16:creationId xmlns:a16="http://schemas.microsoft.com/office/drawing/2014/main" id="{D42C2726-5B6F-4998-BEF8-FCF99333DA09}"/>
              </a:ext>
            </a:extLst>
          </p:cNvPr>
          <p:cNvSpPr txBox="1">
            <a:spLocks noGrp="1"/>
          </p:cNvSpPr>
          <p:nvPr>
            <p:ph type="title"/>
          </p:nvPr>
        </p:nvSpPr>
        <p:spPr>
          <a:xfrm>
            <a:off x="311150" y="444500"/>
            <a:ext cx="8521700" cy="573088"/>
          </a:xfrm>
          <a:prstGeom prst="rect">
            <a:avLst/>
          </a:prstGeom>
        </p:spPr>
        <p:txBody>
          <a:bodyPr spcFirstLastPara="1" wrap="square" lIns="91425" tIns="91425" rIns="91425" bIns="91425" anchor="t" anchorCtr="0">
            <a:noAutofit/>
          </a:bodyPr>
          <a:lstStyle/>
          <a:p>
            <a:pPr marL="457200" lvl="0" indent="-406400" algn="l" rtl="0">
              <a:spcBef>
                <a:spcPts val="0"/>
              </a:spcBef>
              <a:spcAft>
                <a:spcPts val="0"/>
              </a:spcAft>
              <a:buClr>
                <a:srgbClr val="FFFFFF"/>
              </a:buClr>
              <a:buSzPts val="2800"/>
              <a:buAutoNum type="arabicPeriod"/>
            </a:pPr>
            <a:r>
              <a:rPr lang="es" b="1" dirty="0">
                <a:solidFill>
                  <a:schemeClr val="tx1"/>
                </a:solidFill>
              </a:rPr>
              <a:t>Impresión 3D: Resumen General </a:t>
            </a:r>
            <a:endParaRPr b="1" dirty="0">
              <a:solidFill>
                <a:schemeClr val="tx1"/>
              </a:solidFill>
            </a:endParaRPr>
          </a:p>
          <a:p>
            <a:pPr marL="0" lvl="0" indent="0" algn="l" rtl="0">
              <a:spcBef>
                <a:spcPts val="0"/>
              </a:spcBef>
              <a:spcAft>
                <a:spcPts val="0"/>
              </a:spcAft>
              <a:buNone/>
            </a:pPr>
            <a:endParaRPr dirty="0">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Presentación en pantalla (16:9)</PresentationFormat>
  <Paragraphs>185</Paragraphs>
  <Slides>16</Slides>
  <Notes>16</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Helvetica Neue Light</vt:lpstr>
      <vt:lpstr>Arial</vt:lpstr>
      <vt:lpstr>Simple Light</vt:lpstr>
      <vt:lpstr>Diseño e impresión 3D FDM</vt:lpstr>
      <vt:lpstr>Contenidos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Impresión 3D: Resumen General </vt:lpstr>
      <vt:lpstr>2. Laminación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impresión 3D FDM</dc:title>
  <cp:lastModifiedBy>DIEGO NICOLAS ELORZA RIVERA</cp:lastModifiedBy>
  <cp:revision>1</cp:revision>
  <dcterms:modified xsi:type="dcterms:W3CDTF">2021-05-07T22:59:42Z</dcterms:modified>
</cp:coreProperties>
</file>